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5" r:id="rId5"/>
  </p:sldMasterIdLst>
  <p:notesMasterIdLst>
    <p:notesMasterId r:id="rId17"/>
  </p:notesMasterIdLst>
  <p:handoutMasterIdLst>
    <p:handoutMasterId r:id="rId18"/>
  </p:handoutMasterIdLst>
  <p:sldIdLst>
    <p:sldId id="256" r:id="rId6"/>
    <p:sldId id="1375" r:id="rId7"/>
    <p:sldId id="1393" r:id="rId8"/>
    <p:sldId id="1417" r:id="rId9"/>
    <p:sldId id="1421" r:id="rId10"/>
    <p:sldId id="1420" r:id="rId11"/>
    <p:sldId id="1418" r:id="rId12"/>
    <p:sldId id="1419" r:id="rId13"/>
    <p:sldId id="1414" r:id="rId14"/>
    <p:sldId id="258" r:id="rId15"/>
    <p:sldId id="1380" r:id="rId16"/>
  </p:sldIdLst>
  <p:sldSz cx="12192000" cy="6858000"/>
  <p:notesSz cx="6858000" cy="9144000"/>
  <p:custDataLst>
    <p:tags r:id="rId19"/>
  </p:custDataLst>
  <p:defaultTextStyle>
    <a:defPPr>
      <a:defRPr lang="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83F41C-4086-50CD-F831-EF54D548AE36}" name="Stephan Duparc" initials="SD" userId="S::duparcs@mmv.org::69f3d92e-6d3e-4656-8623-5c5914875b1b" providerId="AD"/>
  <p188:author id="{303B6B2E-79CA-FFEA-83B6-75C964FF509C}" name="Roberta Ataides" initials="RA" userId="S::Rataides@globalhealthstrategies.com::26978c2e-c0e7-4ebe-a368-64e90fd39fb9" providerId="AD"/>
  <p188:author id="{DDCEA64F-EF61-E0D3-39EA-5F7DF23B08F0}" name="Katy Athersuch" initials="KA" userId="S::athersuchk@mmv.org::104cc7e7-9840-4047-baf5-11674daf29ae" providerId="AD"/>
  <p188:author id="{7FFB6450-81B4-398A-9CBC-9A2EAB134177}" name="Catharine Isabel De Freitas Vidal" initials="CD" userId="S::defreitasvidalci-consultants@mmv.org::723d9219-fd35-4133-b9e1-bb406ebdbe8e" providerId="AD"/>
  <p188:author id="{44390455-8A80-8211-0483-6F7C02172572}" name="Angelica Castanon" initials="" userId="S::castanona-consultants@mmv.org::edfdb556-f341-4ff3-a55e-e03fb347cfbe" providerId="AD"/>
  <p188:author id="{729E9D87-A386-B429-6F70-F5FAB111B543}" name="Luiza Lena Bastos" initials="LB" userId="S::llena@globalhealthstrategies.com::179272a7-8a88-4728-9a81-13f259b8b3c4" providerId="AD"/>
  <p188:author id="{16DC4895-7BF0-6557-92BC-CF359A7A8811}" name="Thy Do" initials="" userId="S::dot@mmv.org::0465d161-531c-41ef-9d93-cd0c4cfb7500" providerId="AD"/>
  <p188:author id="{82071999-20FC-C2D8-8326-5E816953EB1A}" name="Marcelo Brito" initials="MB" userId="Hgnimb9amp9RrWuHNpTST1tFjqDLLQ8ahVbTuZEHdHg=" providerId="None"/>
  <p188:author id="{3C812EC0-EA41-F334-16BD-4947AEABED77}" name="Usuário Convidado" initials="UC" userId="S::urn:spo:anon#3ffa552f0f3402f5261bcd528301cfe9385041ae9377e37ca34c6838f2a28ddb::" providerId="AD"/>
  <p188:author id="{DD84A5CC-CC19-6275-0F3B-98F535442BBB}" name="Elisa Vidal" initials="EV" userId="S::vidale-consultants@mmv.org::ac6a89c7-e312-46c7-8487-2e424bda1be4" providerId="AD"/>
  <p188:author id="{8A716CE7-890A-024A-3920-5FA3A9725D3F}" name="Penny Grewal Daumerie" initials="PGD" userId="S::grewalp-consultant@mmv.org::a2db84ba-2129-44bb-81af-3958642a19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8A96"/>
    <a:srgbClr val="FF7F50"/>
    <a:srgbClr val="EF5949"/>
    <a:srgbClr val="B00404"/>
    <a:srgbClr val="E08975"/>
    <a:srgbClr val="99D293"/>
    <a:srgbClr val="A6E39D"/>
    <a:srgbClr val="004F71"/>
    <a:srgbClr val="D9D9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4" autoAdjust="0"/>
    <p:restoredTop sz="94878" autoAdjust="0"/>
  </p:normalViewPr>
  <p:slideViewPr>
    <p:cSldViewPr snapToGrid="0">
      <p:cViewPr>
        <p:scale>
          <a:sx n="71" d="100"/>
          <a:sy n="71" d="100"/>
        </p:scale>
        <p:origin x="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310C2F-0DBC-4609-A429-32C8658DF7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52A8B-AC46-46C7-B236-9D5DC559A2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A23BC-3D7D-438B-9CEC-419999784A25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E6CFD-B1CD-407C-A572-A925ACA489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6ED7-CB92-4871-A3D0-A257681EA6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F0295-2281-48BE-9857-648498F05F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291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83C89-A32B-FF4C-B729-B30A100A1C3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90CA9-7E22-2A43-A170-59C9D6E39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56E4-2557-B444-2E82-7C7AC53C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4F1A2AC-54CF-F32A-CA15-6254B7F5AA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3475A8C-C4FA-23A5-5E53-ED25A75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CE776A-BB88-455E-0961-7A78066EA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D7708-9237-A4AD-1B57-336E5086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CDB0DD3-F7BE-425E-FB1D-954649BE5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381AB0-A8CA-75F2-130C-A6B88B484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3E2C14-04E8-D9BD-DD6C-D0C4D9103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9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700BB-C9F6-3452-3F53-DE1D5EC68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0F05673-1078-DD90-BD86-D15AF864A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09BB18B-C515-C30C-9B6D-A0B6FD399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15205A-BCE4-6340-E95C-184D4716B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0944B-19EB-5738-272E-A2536988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E3F68BD-F9FD-5D37-19B7-976307420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3A657A-B849-D8F9-EF0D-D14F9EF2B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71C2A0-46D4-D7D4-95EB-1CC4CB75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58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532D3-AAAD-9525-37CE-2DA1DC129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176645-AA30-90C3-6745-820B5A937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C9BFAC-DF78-5184-A09E-66ABF7FC1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7537C0-5BE3-A8A1-737E-DE16E29CA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05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E2F52-23B1-99F9-6B60-3E9AAE61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128C456-D7F0-183D-4BD5-CB9BF06BC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ED73311-60BB-C638-FEF0-7EE88881B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AF883-7A7D-07B0-4ED1-B415A0373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87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F6966-B3E7-5E08-025B-A0FF2A0F7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148743C-001C-A867-D58F-68B316B40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1A9857-6880-DADB-6383-8DAECA245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28E2A1-7C01-E2E0-C333-8B3C587CF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90CA9-7E22-2A43-A170-59C9D6E39D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1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D6D511-5013-BE41-ABDA-0F8FBBFD6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24200"/>
            <a:ext cx="3454400" cy="3733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54DA60-59D6-D140-9435-437709D6EED9}"/>
              </a:ext>
            </a:extLst>
          </p:cNvPr>
          <p:cNvSpPr/>
          <p:nvPr userDrawn="1"/>
        </p:nvSpPr>
        <p:spPr>
          <a:xfrm>
            <a:off x="76200" y="0"/>
            <a:ext cx="11734800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AE576-2D97-F045-8298-01CA4D8366D6}"/>
              </a:ext>
            </a:extLst>
          </p:cNvPr>
          <p:cNvSpPr/>
          <p:nvPr userDrawn="1"/>
        </p:nvSpPr>
        <p:spPr>
          <a:xfrm>
            <a:off x="7586133" y="5080001"/>
            <a:ext cx="4605867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C9C0FE1-3F31-1B41-866E-C1689380CF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99600" y="0"/>
            <a:ext cx="2692400" cy="685800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DBCDD86-2D63-CD4A-959D-DF6A29E35E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40600" y="685800"/>
            <a:ext cx="3810000" cy="116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560179-B27B-3E44-A3C8-353F3C162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54199"/>
            <a:ext cx="9144000" cy="1655763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400">
                <a:solidFill>
                  <a:srgbClr val="004F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565EF-E3F8-974C-BCE0-32A5F59CB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4F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6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3336" y="215921"/>
            <a:ext cx="11482917" cy="703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2"/>
          </p:nvPr>
        </p:nvSpPr>
        <p:spPr>
          <a:xfrm>
            <a:off x="423333" y="1344614"/>
            <a:ext cx="11277600" cy="2222853"/>
          </a:xfrm>
          <a:prstGeom prst="rect">
            <a:avLst/>
          </a:prstGeom>
          <a:noFill/>
        </p:spPr>
        <p:txBody>
          <a:bodyPr/>
          <a:lstStyle>
            <a:lvl4pPr>
              <a:defRPr b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96073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1AE576-2D97-F045-8298-01CA4D8366D6}"/>
              </a:ext>
            </a:extLst>
          </p:cNvPr>
          <p:cNvSpPr/>
          <p:nvPr userDrawn="1"/>
        </p:nvSpPr>
        <p:spPr>
          <a:xfrm>
            <a:off x="7586133" y="5080001"/>
            <a:ext cx="4605867" cy="1778000"/>
          </a:xfrm>
          <a:prstGeom prst="rect">
            <a:avLst/>
          </a:prstGeom>
          <a:solidFill>
            <a:srgbClr val="00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60179-B27B-3E44-A3C8-353F3C162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9691"/>
            <a:ext cx="9144000" cy="1655763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9DEECCB4-3763-3844-861B-C8A4E2C1C08F}"/>
              </a:ext>
            </a:extLst>
          </p:cNvPr>
          <p:cNvSpPr/>
          <p:nvPr userDrawn="1"/>
        </p:nvSpPr>
        <p:spPr>
          <a:xfrm>
            <a:off x="76200" y="5188222"/>
            <a:ext cx="11988800" cy="1168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565EF-E3F8-974C-BCE0-32A5F59CB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77530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1633D-6A65-FD4A-A6BD-AFF9EFBE29E4}"/>
              </a:ext>
            </a:extLst>
          </p:cNvPr>
          <p:cNvSpPr/>
          <p:nvPr userDrawn="1"/>
        </p:nvSpPr>
        <p:spPr>
          <a:xfrm flipH="1">
            <a:off x="90626" y="6356622"/>
            <a:ext cx="12101374" cy="494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C9C0FE1-3F31-1B41-866E-C1689380C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99600" y="0"/>
            <a:ext cx="26924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CDD86-2D63-CD4A-959D-DF6A29E35E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54802" y="685800"/>
            <a:ext cx="3781595" cy="11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6D511-5013-BE41-ABDA-0F8FBBFD6A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3124200"/>
            <a:ext cx="267045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1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9DEECCB4-3763-3844-861B-C8A4E2C1C08F}"/>
              </a:ext>
            </a:extLst>
          </p:cNvPr>
          <p:cNvSpPr/>
          <p:nvPr userDrawn="1"/>
        </p:nvSpPr>
        <p:spPr>
          <a:xfrm>
            <a:off x="76200" y="5188222"/>
            <a:ext cx="11988800" cy="1168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11633D-6A65-FD4A-A6BD-AFF9EFBE29E4}"/>
              </a:ext>
            </a:extLst>
          </p:cNvPr>
          <p:cNvSpPr/>
          <p:nvPr userDrawn="1"/>
        </p:nvSpPr>
        <p:spPr>
          <a:xfrm flipH="1">
            <a:off x="90626" y="6356622"/>
            <a:ext cx="12101374" cy="494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B57A61E-7335-8949-B8AB-E2769CE9D943}"/>
              </a:ext>
            </a:extLst>
          </p:cNvPr>
          <p:cNvSpPr/>
          <p:nvPr userDrawn="1"/>
        </p:nvSpPr>
        <p:spPr>
          <a:xfrm flipV="1">
            <a:off x="6771640" y="-848"/>
            <a:ext cx="5521960" cy="6858000"/>
          </a:xfrm>
          <a:prstGeom prst="trapezoid">
            <a:avLst>
              <a:gd name="adj" fmla="val 42030"/>
            </a:avLst>
          </a:prstGeom>
          <a:solidFill>
            <a:srgbClr val="368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9DE53D54-77F5-914E-BEDA-2592D387A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7648" y="-481"/>
            <a:ext cx="4789127" cy="6864903"/>
          </a:xfrm>
          <a:custGeom>
            <a:avLst/>
            <a:gdLst>
              <a:gd name="connsiteX0" fmla="*/ 0 w 4995862"/>
              <a:gd name="connsiteY0" fmla="*/ 6842125 h 6842125"/>
              <a:gd name="connsiteX1" fmla="*/ 1248966 w 4995862"/>
              <a:gd name="connsiteY1" fmla="*/ 0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0 w 4995862"/>
              <a:gd name="connsiteY0" fmla="*/ 6842125 h 6842125"/>
              <a:gd name="connsiteX1" fmla="*/ 227688 w 4995862"/>
              <a:gd name="connsiteY1" fmla="*/ 11875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1660488 w 4768174"/>
              <a:gd name="connsiteY0" fmla="*/ 6842125 h 6842125"/>
              <a:gd name="connsiteX1" fmla="*/ 0 w 4768174"/>
              <a:gd name="connsiteY1" fmla="*/ 11875 h 6842125"/>
              <a:gd name="connsiteX2" fmla="*/ 3519209 w 4768174"/>
              <a:gd name="connsiteY2" fmla="*/ 0 h 6842125"/>
              <a:gd name="connsiteX3" fmla="*/ 4768174 w 4768174"/>
              <a:gd name="connsiteY3" fmla="*/ 6842125 h 6842125"/>
              <a:gd name="connsiteX4" fmla="*/ 1660488 w 4768174"/>
              <a:gd name="connsiteY4" fmla="*/ 6842125 h 6842125"/>
              <a:gd name="connsiteX0" fmla="*/ 1660488 w 4768174"/>
              <a:gd name="connsiteY0" fmla="*/ 6830250 h 6830250"/>
              <a:gd name="connsiteX1" fmla="*/ 0 w 4768174"/>
              <a:gd name="connsiteY1" fmla="*/ 0 h 6830250"/>
              <a:gd name="connsiteX2" fmla="*/ 4754243 w 4768174"/>
              <a:gd name="connsiteY2" fmla="*/ 1 h 6830250"/>
              <a:gd name="connsiteX3" fmla="*/ 4768174 w 4768174"/>
              <a:gd name="connsiteY3" fmla="*/ 6830250 h 6830250"/>
              <a:gd name="connsiteX4" fmla="*/ 1660488 w 4768174"/>
              <a:gd name="connsiteY4" fmla="*/ 6830250 h 6830250"/>
              <a:gd name="connsiteX0" fmla="*/ 1666666 w 4774352"/>
              <a:gd name="connsiteY0" fmla="*/ 6842607 h 6842607"/>
              <a:gd name="connsiteX1" fmla="*/ 0 w 4774352"/>
              <a:gd name="connsiteY1" fmla="*/ 0 h 6842607"/>
              <a:gd name="connsiteX2" fmla="*/ 4760421 w 4774352"/>
              <a:gd name="connsiteY2" fmla="*/ 12358 h 6842607"/>
              <a:gd name="connsiteX3" fmla="*/ 4774352 w 4774352"/>
              <a:gd name="connsiteY3" fmla="*/ 6842607 h 6842607"/>
              <a:gd name="connsiteX4" fmla="*/ 1666666 w 4774352"/>
              <a:gd name="connsiteY4" fmla="*/ 6842607 h 6842607"/>
              <a:gd name="connsiteX0" fmla="*/ 1666666 w 4785836"/>
              <a:gd name="connsiteY0" fmla="*/ 6842607 h 6842607"/>
              <a:gd name="connsiteX1" fmla="*/ 0 w 4785836"/>
              <a:gd name="connsiteY1" fmla="*/ 0 h 6842607"/>
              <a:gd name="connsiteX2" fmla="*/ 4785134 w 4785836"/>
              <a:gd name="connsiteY2" fmla="*/ 1 h 6842607"/>
              <a:gd name="connsiteX3" fmla="*/ 4774352 w 4785836"/>
              <a:gd name="connsiteY3" fmla="*/ 6842607 h 6842607"/>
              <a:gd name="connsiteX4" fmla="*/ 1666666 w 4785836"/>
              <a:gd name="connsiteY4" fmla="*/ 6842607 h 6842607"/>
              <a:gd name="connsiteX0" fmla="*/ 1666666 w 4786709"/>
              <a:gd name="connsiteY0" fmla="*/ 6842607 h 6854964"/>
              <a:gd name="connsiteX1" fmla="*/ 0 w 4786709"/>
              <a:gd name="connsiteY1" fmla="*/ 0 h 6854964"/>
              <a:gd name="connsiteX2" fmla="*/ 4785134 w 4786709"/>
              <a:gd name="connsiteY2" fmla="*/ 1 h 6854964"/>
              <a:gd name="connsiteX3" fmla="*/ 4786709 w 4786709"/>
              <a:gd name="connsiteY3" fmla="*/ 6854964 h 6854964"/>
              <a:gd name="connsiteX4" fmla="*/ 1666666 w 4786709"/>
              <a:gd name="connsiteY4" fmla="*/ 6842607 h 6854964"/>
              <a:gd name="connsiteX0" fmla="*/ 1666666 w 4799066"/>
              <a:gd name="connsiteY0" fmla="*/ 6842607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66666 w 4799066"/>
              <a:gd name="connsiteY4" fmla="*/ 6842607 h 6854964"/>
              <a:gd name="connsiteX0" fmla="*/ 1679022 w 4799066"/>
              <a:gd name="connsiteY0" fmla="*/ 6854964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79022 w 4799066"/>
              <a:gd name="connsiteY4" fmla="*/ 6854964 h 6854964"/>
              <a:gd name="connsiteX0" fmla="*/ 1679022 w 4789127"/>
              <a:gd name="connsiteY0" fmla="*/ 6854964 h 6864903"/>
              <a:gd name="connsiteX1" fmla="*/ 0 w 4789127"/>
              <a:gd name="connsiteY1" fmla="*/ 0 h 6864903"/>
              <a:gd name="connsiteX2" fmla="*/ 4785134 w 4789127"/>
              <a:gd name="connsiteY2" fmla="*/ 1 h 6864903"/>
              <a:gd name="connsiteX3" fmla="*/ 4789127 w 4789127"/>
              <a:gd name="connsiteY3" fmla="*/ 6864903 h 6864903"/>
              <a:gd name="connsiteX4" fmla="*/ 1679022 w 4789127"/>
              <a:gd name="connsiteY4" fmla="*/ 6854964 h 6864903"/>
              <a:gd name="connsiteX0" fmla="*/ 1679022 w 4789127"/>
              <a:gd name="connsiteY0" fmla="*/ 6864903 h 6864903"/>
              <a:gd name="connsiteX1" fmla="*/ 0 w 4789127"/>
              <a:gd name="connsiteY1" fmla="*/ 0 h 6864903"/>
              <a:gd name="connsiteX2" fmla="*/ 4785134 w 4789127"/>
              <a:gd name="connsiteY2" fmla="*/ 1 h 6864903"/>
              <a:gd name="connsiteX3" fmla="*/ 4789127 w 4789127"/>
              <a:gd name="connsiteY3" fmla="*/ 6864903 h 6864903"/>
              <a:gd name="connsiteX4" fmla="*/ 1679022 w 4789127"/>
              <a:gd name="connsiteY4" fmla="*/ 6864903 h 686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127" h="6864903">
                <a:moveTo>
                  <a:pt x="1679022" y="6864903"/>
                </a:moveTo>
                <a:lnTo>
                  <a:pt x="0" y="0"/>
                </a:lnTo>
                <a:lnTo>
                  <a:pt x="4785134" y="1"/>
                </a:lnTo>
                <a:cubicBezTo>
                  <a:pt x="4789778" y="2276751"/>
                  <a:pt x="4784483" y="4588153"/>
                  <a:pt x="4789127" y="6864903"/>
                </a:cubicBezTo>
                <a:lnTo>
                  <a:pt x="1679022" y="6864903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60179-B27B-3E44-A3C8-353F3C162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9691"/>
            <a:ext cx="6009640" cy="1655763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565EF-E3F8-974C-BCE0-32A5F59CB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77530"/>
            <a:ext cx="647192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6D511-5013-BE41-ABDA-0F8FBBFD6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124200"/>
            <a:ext cx="2670452" cy="373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CDD86-2D63-CD4A-959D-DF6A29E35E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1475" y="685800"/>
            <a:ext cx="3781595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6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3668-76DC-DA45-9847-D15DAAB6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6D97B-BD88-9746-A448-E8C4D9E5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8416F-7979-6749-B334-63B4BD8A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40729"/>
            <a:ext cx="10515600" cy="2852737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9F22-2591-5742-AAC5-B47BDEB1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045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948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3668-76DC-DA45-9847-D15DAAB6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6D97B-BD88-9746-A448-E8C4D9E5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8416F-7979-6749-B334-63B4BD8A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40729"/>
            <a:ext cx="6162839" cy="2852737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9F22-2591-5742-AAC5-B47BDEB1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0454"/>
            <a:ext cx="7042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EC5A6377-930C-484A-B3A8-C1853383CE91}"/>
              </a:ext>
            </a:extLst>
          </p:cNvPr>
          <p:cNvSpPr/>
          <p:nvPr userDrawn="1"/>
        </p:nvSpPr>
        <p:spPr>
          <a:xfrm flipV="1">
            <a:off x="6771640" y="-848"/>
            <a:ext cx="5521960" cy="6858000"/>
          </a:xfrm>
          <a:prstGeom prst="trapezoid">
            <a:avLst>
              <a:gd name="adj" fmla="val 42030"/>
            </a:avLst>
          </a:prstGeom>
          <a:solidFill>
            <a:srgbClr val="FF7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C9E0C45-1F50-C543-816B-10CFF5DCD6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7648" y="-481"/>
            <a:ext cx="4786025" cy="6874842"/>
          </a:xfrm>
          <a:custGeom>
            <a:avLst/>
            <a:gdLst>
              <a:gd name="connsiteX0" fmla="*/ 0 w 4995862"/>
              <a:gd name="connsiteY0" fmla="*/ 6842125 h 6842125"/>
              <a:gd name="connsiteX1" fmla="*/ 1248966 w 4995862"/>
              <a:gd name="connsiteY1" fmla="*/ 0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0 w 4995862"/>
              <a:gd name="connsiteY0" fmla="*/ 6842125 h 6842125"/>
              <a:gd name="connsiteX1" fmla="*/ 227688 w 4995862"/>
              <a:gd name="connsiteY1" fmla="*/ 11875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1660488 w 4768174"/>
              <a:gd name="connsiteY0" fmla="*/ 6842125 h 6842125"/>
              <a:gd name="connsiteX1" fmla="*/ 0 w 4768174"/>
              <a:gd name="connsiteY1" fmla="*/ 11875 h 6842125"/>
              <a:gd name="connsiteX2" fmla="*/ 3519209 w 4768174"/>
              <a:gd name="connsiteY2" fmla="*/ 0 h 6842125"/>
              <a:gd name="connsiteX3" fmla="*/ 4768174 w 4768174"/>
              <a:gd name="connsiteY3" fmla="*/ 6842125 h 6842125"/>
              <a:gd name="connsiteX4" fmla="*/ 1660488 w 4768174"/>
              <a:gd name="connsiteY4" fmla="*/ 6842125 h 6842125"/>
              <a:gd name="connsiteX0" fmla="*/ 1660488 w 4768174"/>
              <a:gd name="connsiteY0" fmla="*/ 6830250 h 6830250"/>
              <a:gd name="connsiteX1" fmla="*/ 0 w 4768174"/>
              <a:gd name="connsiteY1" fmla="*/ 0 h 6830250"/>
              <a:gd name="connsiteX2" fmla="*/ 4754243 w 4768174"/>
              <a:gd name="connsiteY2" fmla="*/ 1 h 6830250"/>
              <a:gd name="connsiteX3" fmla="*/ 4768174 w 4768174"/>
              <a:gd name="connsiteY3" fmla="*/ 6830250 h 6830250"/>
              <a:gd name="connsiteX4" fmla="*/ 1660488 w 4768174"/>
              <a:gd name="connsiteY4" fmla="*/ 6830250 h 6830250"/>
              <a:gd name="connsiteX0" fmla="*/ 1666666 w 4774352"/>
              <a:gd name="connsiteY0" fmla="*/ 6842607 h 6842607"/>
              <a:gd name="connsiteX1" fmla="*/ 0 w 4774352"/>
              <a:gd name="connsiteY1" fmla="*/ 0 h 6842607"/>
              <a:gd name="connsiteX2" fmla="*/ 4760421 w 4774352"/>
              <a:gd name="connsiteY2" fmla="*/ 12358 h 6842607"/>
              <a:gd name="connsiteX3" fmla="*/ 4774352 w 4774352"/>
              <a:gd name="connsiteY3" fmla="*/ 6842607 h 6842607"/>
              <a:gd name="connsiteX4" fmla="*/ 1666666 w 4774352"/>
              <a:gd name="connsiteY4" fmla="*/ 6842607 h 6842607"/>
              <a:gd name="connsiteX0" fmla="*/ 1666666 w 4785836"/>
              <a:gd name="connsiteY0" fmla="*/ 6842607 h 6842607"/>
              <a:gd name="connsiteX1" fmla="*/ 0 w 4785836"/>
              <a:gd name="connsiteY1" fmla="*/ 0 h 6842607"/>
              <a:gd name="connsiteX2" fmla="*/ 4785134 w 4785836"/>
              <a:gd name="connsiteY2" fmla="*/ 1 h 6842607"/>
              <a:gd name="connsiteX3" fmla="*/ 4774352 w 4785836"/>
              <a:gd name="connsiteY3" fmla="*/ 6842607 h 6842607"/>
              <a:gd name="connsiteX4" fmla="*/ 1666666 w 4785836"/>
              <a:gd name="connsiteY4" fmla="*/ 6842607 h 6842607"/>
              <a:gd name="connsiteX0" fmla="*/ 1666666 w 4786709"/>
              <a:gd name="connsiteY0" fmla="*/ 6842607 h 6854964"/>
              <a:gd name="connsiteX1" fmla="*/ 0 w 4786709"/>
              <a:gd name="connsiteY1" fmla="*/ 0 h 6854964"/>
              <a:gd name="connsiteX2" fmla="*/ 4785134 w 4786709"/>
              <a:gd name="connsiteY2" fmla="*/ 1 h 6854964"/>
              <a:gd name="connsiteX3" fmla="*/ 4786709 w 4786709"/>
              <a:gd name="connsiteY3" fmla="*/ 6854964 h 6854964"/>
              <a:gd name="connsiteX4" fmla="*/ 1666666 w 4786709"/>
              <a:gd name="connsiteY4" fmla="*/ 6842607 h 6854964"/>
              <a:gd name="connsiteX0" fmla="*/ 1666666 w 4799066"/>
              <a:gd name="connsiteY0" fmla="*/ 6842607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66666 w 4799066"/>
              <a:gd name="connsiteY4" fmla="*/ 6842607 h 6854964"/>
              <a:gd name="connsiteX0" fmla="*/ 1679022 w 4799066"/>
              <a:gd name="connsiteY0" fmla="*/ 6854964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79022 w 4799066"/>
              <a:gd name="connsiteY4" fmla="*/ 6854964 h 6854964"/>
              <a:gd name="connsiteX0" fmla="*/ 1688962 w 4799066"/>
              <a:gd name="connsiteY0" fmla="*/ 6874842 h 6874842"/>
              <a:gd name="connsiteX1" fmla="*/ 0 w 4799066"/>
              <a:gd name="connsiteY1" fmla="*/ 0 h 6874842"/>
              <a:gd name="connsiteX2" fmla="*/ 4785134 w 4799066"/>
              <a:gd name="connsiteY2" fmla="*/ 1 h 6874842"/>
              <a:gd name="connsiteX3" fmla="*/ 4799066 w 4799066"/>
              <a:gd name="connsiteY3" fmla="*/ 6854964 h 6874842"/>
              <a:gd name="connsiteX4" fmla="*/ 1688962 w 4799066"/>
              <a:gd name="connsiteY4" fmla="*/ 6874842 h 6874842"/>
              <a:gd name="connsiteX0" fmla="*/ 1688962 w 4786025"/>
              <a:gd name="connsiteY0" fmla="*/ 6874842 h 6874842"/>
              <a:gd name="connsiteX1" fmla="*/ 0 w 4786025"/>
              <a:gd name="connsiteY1" fmla="*/ 0 h 6874842"/>
              <a:gd name="connsiteX2" fmla="*/ 4785134 w 4786025"/>
              <a:gd name="connsiteY2" fmla="*/ 1 h 6874842"/>
              <a:gd name="connsiteX3" fmla="*/ 4779188 w 4786025"/>
              <a:gd name="connsiteY3" fmla="*/ 6874842 h 6874842"/>
              <a:gd name="connsiteX4" fmla="*/ 1688962 w 4786025"/>
              <a:gd name="connsiteY4" fmla="*/ 6874842 h 687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6025" h="6874842">
                <a:moveTo>
                  <a:pt x="1688962" y="6874842"/>
                </a:moveTo>
                <a:lnTo>
                  <a:pt x="0" y="0"/>
                </a:lnTo>
                <a:lnTo>
                  <a:pt x="4785134" y="1"/>
                </a:lnTo>
                <a:cubicBezTo>
                  <a:pt x="4789778" y="2276751"/>
                  <a:pt x="4774544" y="4598092"/>
                  <a:pt x="4779188" y="6874842"/>
                </a:cubicBezTo>
                <a:lnTo>
                  <a:pt x="1688962" y="687484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4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41D7-3558-9447-BD1D-BE7615DA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6356350"/>
            <a:ext cx="106172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16A8D-61A7-AE42-BCAD-BA36C05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436B-241D-004F-AD6A-BD3B66806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58E02FE-A26C-F147-89C7-24DC2DFFA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90040" y="6356350"/>
            <a:ext cx="4114800" cy="365125"/>
          </a:xfrm>
        </p:spPr>
        <p:txBody>
          <a:bodyPr/>
          <a:lstStyle/>
          <a:p>
            <a:r>
              <a:rPr lang="en-US"/>
              <a:t>Interacción Mensual MINSA-PAVE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0ABB52-29B5-D24C-A3CB-456825F3EC4C}"/>
              </a:ext>
            </a:extLst>
          </p:cNvPr>
          <p:cNvCxnSpPr>
            <a:cxnSpLocks/>
          </p:cNvCxnSpPr>
          <p:nvPr userDrawn="1"/>
        </p:nvCxnSpPr>
        <p:spPr>
          <a:xfrm>
            <a:off x="370840" y="146304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7A114A-8BC9-684C-A53E-563952D734A7}"/>
              </a:ext>
            </a:extLst>
          </p:cNvPr>
          <p:cNvCxnSpPr>
            <a:cxnSpLocks/>
          </p:cNvCxnSpPr>
          <p:nvPr userDrawn="1"/>
        </p:nvCxnSpPr>
        <p:spPr>
          <a:xfrm>
            <a:off x="370840" y="28448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4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4741E-9CE0-544B-9697-1CEFFB7C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96D38-6D29-3D48-9D76-818A61AF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2D64-FEC6-3140-A56C-22B5BF9E8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EB5D4-7775-1B46-949E-CA028ADEE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9C01A-6310-AD47-84C8-C8501B8F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A63510-3FC1-254A-A378-C1BF68C91758}"/>
              </a:ext>
            </a:extLst>
          </p:cNvPr>
          <p:cNvCxnSpPr>
            <a:cxnSpLocks/>
          </p:cNvCxnSpPr>
          <p:nvPr userDrawn="1"/>
        </p:nvCxnSpPr>
        <p:spPr>
          <a:xfrm>
            <a:off x="370840" y="146304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A09C4-2E79-9C48-A132-50857D1A3D70}"/>
              </a:ext>
            </a:extLst>
          </p:cNvPr>
          <p:cNvCxnSpPr>
            <a:cxnSpLocks/>
          </p:cNvCxnSpPr>
          <p:nvPr userDrawn="1"/>
        </p:nvCxnSpPr>
        <p:spPr>
          <a:xfrm>
            <a:off x="370840" y="28448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818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540D1-3478-334F-9952-7C51E13A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A75E-9ABC-234D-A82F-FB7B4EAD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2483B-9145-C74B-87C1-260B1EE0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1D8949-D8EE-504A-AF36-C547FAB6F6C6}"/>
              </a:ext>
            </a:extLst>
          </p:cNvPr>
          <p:cNvCxnSpPr>
            <a:cxnSpLocks/>
          </p:cNvCxnSpPr>
          <p:nvPr userDrawn="1"/>
        </p:nvCxnSpPr>
        <p:spPr>
          <a:xfrm>
            <a:off x="370840" y="146304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D3FDD8-A547-1449-AF22-69AB24109AA4}"/>
              </a:ext>
            </a:extLst>
          </p:cNvPr>
          <p:cNvCxnSpPr>
            <a:cxnSpLocks/>
          </p:cNvCxnSpPr>
          <p:nvPr userDrawn="1"/>
        </p:nvCxnSpPr>
        <p:spPr>
          <a:xfrm>
            <a:off x="370840" y="28448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504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175A0-A591-4542-A7AF-AE562DD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35F5F-69DE-7141-82F0-CC8FCABB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</p:spTree>
    <p:extLst>
      <p:ext uri="{BB962C8B-B14F-4D97-AF65-F5344CB8AC3E}">
        <p14:creationId xmlns:p14="http://schemas.microsoft.com/office/powerpoint/2010/main" val="55073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D6D511-5013-BE41-ABDA-0F8FBBFD6A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24200"/>
            <a:ext cx="3454400" cy="3733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54DA60-59D6-D140-9435-437709D6EED9}"/>
              </a:ext>
            </a:extLst>
          </p:cNvPr>
          <p:cNvSpPr/>
          <p:nvPr userDrawn="1"/>
        </p:nvSpPr>
        <p:spPr>
          <a:xfrm>
            <a:off x="25400" y="15610"/>
            <a:ext cx="11734800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AE576-2D97-F045-8298-01CA4D8366D6}"/>
              </a:ext>
            </a:extLst>
          </p:cNvPr>
          <p:cNvSpPr/>
          <p:nvPr userDrawn="1"/>
        </p:nvSpPr>
        <p:spPr>
          <a:xfrm>
            <a:off x="7586133" y="5080001"/>
            <a:ext cx="4605867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60179-B27B-3E44-A3C8-353F3C162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54199"/>
            <a:ext cx="6720840" cy="1655763"/>
          </a:xfrm>
        </p:spPr>
        <p:txBody>
          <a:bodyPr anchor="b">
            <a:normAutofit/>
          </a:bodyPr>
          <a:lstStyle>
            <a:lvl1pPr algn="l">
              <a:lnSpc>
                <a:spcPts val="4400"/>
              </a:lnSpc>
              <a:defRPr sz="4400">
                <a:solidFill>
                  <a:srgbClr val="004F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565EF-E3F8-974C-BCE0-32A5F59CB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37032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4F7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FFCA805D-03DD-E047-94B9-8EA5A72B3EEF}"/>
              </a:ext>
            </a:extLst>
          </p:cNvPr>
          <p:cNvSpPr/>
          <p:nvPr userDrawn="1"/>
        </p:nvSpPr>
        <p:spPr>
          <a:xfrm flipV="1">
            <a:off x="6771640" y="-848"/>
            <a:ext cx="5521960" cy="6858000"/>
          </a:xfrm>
          <a:prstGeom prst="trapezoid">
            <a:avLst>
              <a:gd name="adj" fmla="val 42030"/>
            </a:avLst>
          </a:prstGeom>
          <a:solidFill>
            <a:srgbClr val="FF7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944427-0D9D-5F46-9110-BA3802EF1E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7648" y="-481"/>
            <a:ext cx="4789127" cy="6864903"/>
          </a:xfrm>
          <a:custGeom>
            <a:avLst/>
            <a:gdLst>
              <a:gd name="connsiteX0" fmla="*/ 0 w 4995862"/>
              <a:gd name="connsiteY0" fmla="*/ 6842125 h 6842125"/>
              <a:gd name="connsiteX1" fmla="*/ 1248966 w 4995862"/>
              <a:gd name="connsiteY1" fmla="*/ 0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0 w 4995862"/>
              <a:gd name="connsiteY0" fmla="*/ 6842125 h 6842125"/>
              <a:gd name="connsiteX1" fmla="*/ 227688 w 4995862"/>
              <a:gd name="connsiteY1" fmla="*/ 11875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1660488 w 4768174"/>
              <a:gd name="connsiteY0" fmla="*/ 6842125 h 6842125"/>
              <a:gd name="connsiteX1" fmla="*/ 0 w 4768174"/>
              <a:gd name="connsiteY1" fmla="*/ 11875 h 6842125"/>
              <a:gd name="connsiteX2" fmla="*/ 3519209 w 4768174"/>
              <a:gd name="connsiteY2" fmla="*/ 0 h 6842125"/>
              <a:gd name="connsiteX3" fmla="*/ 4768174 w 4768174"/>
              <a:gd name="connsiteY3" fmla="*/ 6842125 h 6842125"/>
              <a:gd name="connsiteX4" fmla="*/ 1660488 w 4768174"/>
              <a:gd name="connsiteY4" fmla="*/ 6842125 h 6842125"/>
              <a:gd name="connsiteX0" fmla="*/ 1660488 w 4768174"/>
              <a:gd name="connsiteY0" fmla="*/ 6830250 h 6830250"/>
              <a:gd name="connsiteX1" fmla="*/ 0 w 4768174"/>
              <a:gd name="connsiteY1" fmla="*/ 0 h 6830250"/>
              <a:gd name="connsiteX2" fmla="*/ 4754243 w 4768174"/>
              <a:gd name="connsiteY2" fmla="*/ 1 h 6830250"/>
              <a:gd name="connsiteX3" fmla="*/ 4768174 w 4768174"/>
              <a:gd name="connsiteY3" fmla="*/ 6830250 h 6830250"/>
              <a:gd name="connsiteX4" fmla="*/ 1660488 w 4768174"/>
              <a:gd name="connsiteY4" fmla="*/ 6830250 h 6830250"/>
              <a:gd name="connsiteX0" fmla="*/ 1666666 w 4774352"/>
              <a:gd name="connsiteY0" fmla="*/ 6842607 h 6842607"/>
              <a:gd name="connsiteX1" fmla="*/ 0 w 4774352"/>
              <a:gd name="connsiteY1" fmla="*/ 0 h 6842607"/>
              <a:gd name="connsiteX2" fmla="*/ 4760421 w 4774352"/>
              <a:gd name="connsiteY2" fmla="*/ 12358 h 6842607"/>
              <a:gd name="connsiteX3" fmla="*/ 4774352 w 4774352"/>
              <a:gd name="connsiteY3" fmla="*/ 6842607 h 6842607"/>
              <a:gd name="connsiteX4" fmla="*/ 1666666 w 4774352"/>
              <a:gd name="connsiteY4" fmla="*/ 6842607 h 6842607"/>
              <a:gd name="connsiteX0" fmla="*/ 1666666 w 4785836"/>
              <a:gd name="connsiteY0" fmla="*/ 6842607 h 6842607"/>
              <a:gd name="connsiteX1" fmla="*/ 0 w 4785836"/>
              <a:gd name="connsiteY1" fmla="*/ 0 h 6842607"/>
              <a:gd name="connsiteX2" fmla="*/ 4785134 w 4785836"/>
              <a:gd name="connsiteY2" fmla="*/ 1 h 6842607"/>
              <a:gd name="connsiteX3" fmla="*/ 4774352 w 4785836"/>
              <a:gd name="connsiteY3" fmla="*/ 6842607 h 6842607"/>
              <a:gd name="connsiteX4" fmla="*/ 1666666 w 4785836"/>
              <a:gd name="connsiteY4" fmla="*/ 6842607 h 6842607"/>
              <a:gd name="connsiteX0" fmla="*/ 1666666 w 4786709"/>
              <a:gd name="connsiteY0" fmla="*/ 6842607 h 6854964"/>
              <a:gd name="connsiteX1" fmla="*/ 0 w 4786709"/>
              <a:gd name="connsiteY1" fmla="*/ 0 h 6854964"/>
              <a:gd name="connsiteX2" fmla="*/ 4785134 w 4786709"/>
              <a:gd name="connsiteY2" fmla="*/ 1 h 6854964"/>
              <a:gd name="connsiteX3" fmla="*/ 4786709 w 4786709"/>
              <a:gd name="connsiteY3" fmla="*/ 6854964 h 6854964"/>
              <a:gd name="connsiteX4" fmla="*/ 1666666 w 4786709"/>
              <a:gd name="connsiteY4" fmla="*/ 6842607 h 6854964"/>
              <a:gd name="connsiteX0" fmla="*/ 1666666 w 4799066"/>
              <a:gd name="connsiteY0" fmla="*/ 6842607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66666 w 4799066"/>
              <a:gd name="connsiteY4" fmla="*/ 6842607 h 6854964"/>
              <a:gd name="connsiteX0" fmla="*/ 1679022 w 4799066"/>
              <a:gd name="connsiteY0" fmla="*/ 6854964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79022 w 4799066"/>
              <a:gd name="connsiteY4" fmla="*/ 6854964 h 6854964"/>
              <a:gd name="connsiteX0" fmla="*/ 1679022 w 4789127"/>
              <a:gd name="connsiteY0" fmla="*/ 6854964 h 6864903"/>
              <a:gd name="connsiteX1" fmla="*/ 0 w 4789127"/>
              <a:gd name="connsiteY1" fmla="*/ 0 h 6864903"/>
              <a:gd name="connsiteX2" fmla="*/ 4785134 w 4789127"/>
              <a:gd name="connsiteY2" fmla="*/ 1 h 6864903"/>
              <a:gd name="connsiteX3" fmla="*/ 4789127 w 4789127"/>
              <a:gd name="connsiteY3" fmla="*/ 6864903 h 6864903"/>
              <a:gd name="connsiteX4" fmla="*/ 1679022 w 4789127"/>
              <a:gd name="connsiteY4" fmla="*/ 6854964 h 6864903"/>
              <a:gd name="connsiteX0" fmla="*/ 1679022 w 4789127"/>
              <a:gd name="connsiteY0" fmla="*/ 6864903 h 6864903"/>
              <a:gd name="connsiteX1" fmla="*/ 0 w 4789127"/>
              <a:gd name="connsiteY1" fmla="*/ 0 h 6864903"/>
              <a:gd name="connsiteX2" fmla="*/ 4785134 w 4789127"/>
              <a:gd name="connsiteY2" fmla="*/ 1 h 6864903"/>
              <a:gd name="connsiteX3" fmla="*/ 4789127 w 4789127"/>
              <a:gd name="connsiteY3" fmla="*/ 6864903 h 6864903"/>
              <a:gd name="connsiteX4" fmla="*/ 1679022 w 4789127"/>
              <a:gd name="connsiteY4" fmla="*/ 6864903 h 686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127" h="6864903">
                <a:moveTo>
                  <a:pt x="1679022" y="6864903"/>
                </a:moveTo>
                <a:lnTo>
                  <a:pt x="0" y="0"/>
                </a:lnTo>
                <a:lnTo>
                  <a:pt x="4785134" y="1"/>
                </a:lnTo>
                <a:cubicBezTo>
                  <a:pt x="4789778" y="2276751"/>
                  <a:pt x="4784483" y="4588153"/>
                  <a:pt x="4789127" y="6864903"/>
                </a:cubicBezTo>
                <a:lnTo>
                  <a:pt x="1679022" y="6864903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7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_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3668-76DC-DA45-9847-D15DAAB6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6D97B-BD88-9746-A448-E8C4D9E5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9AFE9-267A-1646-AE5B-69C8EE0845F2}"/>
              </a:ext>
            </a:extLst>
          </p:cNvPr>
          <p:cNvSpPr/>
          <p:nvPr userDrawn="1"/>
        </p:nvSpPr>
        <p:spPr>
          <a:xfrm>
            <a:off x="76200" y="0"/>
            <a:ext cx="11734800" cy="177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8416F-7979-6749-B334-63B4BD8A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40729"/>
            <a:ext cx="10515600" cy="2852737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9F22-2591-5742-AAC5-B47BDEB1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045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183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3668-76DC-DA45-9847-D15DAAB6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6D97B-BD88-9746-A448-E8C4D9E5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8416F-7979-6749-B334-63B4BD8A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40729"/>
            <a:ext cx="6180084" cy="2852737"/>
          </a:xfrm>
        </p:spPr>
        <p:txBody>
          <a:bodyPr anchor="b">
            <a:normAutofit/>
          </a:bodyPr>
          <a:lstStyle>
            <a:lvl1pPr>
              <a:lnSpc>
                <a:spcPts val="44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9F22-2591-5742-AAC5-B47BDEB1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0454"/>
            <a:ext cx="70421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CB9FA14E-73C0-C94A-84EC-391B43DD2F13}"/>
              </a:ext>
            </a:extLst>
          </p:cNvPr>
          <p:cNvSpPr/>
          <p:nvPr userDrawn="1"/>
        </p:nvSpPr>
        <p:spPr>
          <a:xfrm flipV="1">
            <a:off x="6771640" y="-848"/>
            <a:ext cx="5521960" cy="6858000"/>
          </a:xfrm>
          <a:prstGeom prst="trapezoid">
            <a:avLst>
              <a:gd name="adj" fmla="val 42030"/>
            </a:avLst>
          </a:prstGeom>
          <a:solidFill>
            <a:srgbClr val="368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46042FC-2D92-DD4D-A848-29628EA043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7648" y="-481"/>
            <a:ext cx="4786025" cy="6874842"/>
          </a:xfrm>
          <a:custGeom>
            <a:avLst/>
            <a:gdLst>
              <a:gd name="connsiteX0" fmla="*/ 0 w 4995862"/>
              <a:gd name="connsiteY0" fmla="*/ 6842125 h 6842125"/>
              <a:gd name="connsiteX1" fmla="*/ 1248966 w 4995862"/>
              <a:gd name="connsiteY1" fmla="*/ 0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0 w 4995862"/>
              <a:gd name="connsiteY0" fmla="*/ 6842125 h 6842125"/>
              <a:gd name="connsiteX1" fmla="*/ 227688 w 4995862"/>
              <a:gd name="connsiteY1" fmla="*/ 11875 h 6842125"/>
              <a:gd name="connsiteX2" fmla="*/ 3746897 w 4995862"/>
              <a:gd name="connsiteY2" fmla="*/ 0 h 6842125"/>
              <a:gd name="connsiteX3" fmla="*/ 4995862 w 4995862"/>
              <a:gd name="connsiteY3" fmla="*/ 6842125 h 6842125"/>
              <a:gd name="connsiteX4" fmla="*/ 0 w 4995862"/>
              <a:gd name="connsiteY4" fmla="*/ 6842125 h 6842125"/>
              <a:gd name="connsiteX0" fmla="*/ 1660488 w 4768174"/>
              <a:gd name="connsiteY0" fmla="*/ 6842125 h 6842125"/>
              <a:gd name="connsiteX1" fmla="*/ 0 w 4768174"/>
              <a:gd name="connsiteY1" fmla="*/ 11875 h 6842125"/>
              <a:gd name="connsiteX2" fmla="*/ 3519209 w 4768174"/>
              <a:gd name="connsiteY2" fmla="*/ 0 h 6842125"/>
              <a:gd name="connsiteX3" fmla="*/ 4768174 w 4768174"/>
              <a:gd name="connsiteY3" fmla="*/ 6842125 h 6842125"/>
              <a:gd name="connsiteX4" fmla="*/ 1660488 w 4768174"/>
              <a:gd name="connsiteY4" fmla="*/ 6842125 h 6842125"/>
              <a:gd name="connsiteX0" fmla="*/ 1660488 w 4768174"/>
              <a:gd name="connsiteY0" fmla="*/ 6830250 h 6830250"/>
              <a:gd name="connsiteX1" fmla="*/ 0 w 4768174"/>
              <a:gd name="connsiteY1" fmla="*/ 0 h 6830250"/>
              <a:gd name="connsiteX2" fmla="*/ 4754243 w 4768174"/>
              <a:gd name="connsiteY2" fmla="*/ 1 h 6830250"/>
              <a:gd name="connsiteX3" fmla="*/ 4768174 w 4768174"/>
              <a:gd name="connsiteY3" fmla="*/ 6830250 h 6830250"/>
              <a:gd name="connsiteX4" fmla="*/ 1660488 w 4768174"/>
              <a:gd name="connsiteY4" fmla="*/ 6830250 h 6830250"/>
              <a:gd name="connsiteX0" fmla="*/ 1666666 w 4774352"/>
              <a:gd name="connsiteY0" fmla="*/ 6842607 h 6842607"/>
              <a:gd name="connsiteX1" fmla="*/ 0 w 4774352"/>
              <a:gd name="connsiteY1" fmla="*/ 0 h 6842607"/>
              <a:gd name="connsiteX2" fmla="*/ 4760421 w 4774352"/>
              <a:gd name="connsiteY2" fmla="*/ 12358 h 6842607"/>
              <a:gd name="connsiteX3" fmla="*/ 4774352 w 4774352"/>
              <a:gd name="connsiteY3" fmla="*/ 6842607 h 6842607"/>
              <a:gd name="connsiteX4" fmla="*/ 1666666 w 4774352"/>
              <a:gd name="connsiteY4" fmla="*/ 6842607 h 6842607"/>
              <a:gd name="connsiteX0" fmla="*/ 1666666 w 4785836"/>
              <a:gd name="connsiteY0" fmla="*/ 6842607 h 6842607"/>
              <a:gd name="connsiteX1" fmla="*/ 0 w 4785836"/>
              <a:gd name="connsiteY1" fmla="*/ 0 h 6842607"/>
              <a:gd name="connsiteX2" fmla="*/ 4785134 w 4785836"/>
              <a:gd name="connsiteY2" fmla="*/ 1 h 6842607"/>
              <a:gd name="connsiteX3" fmla="*/ 4774352 w 4785836"/>
              <a:gd name="connsiteY3" fmla="*/ 6842607 h 6842607"/>
              <a:gd name="connsiteX4" fmla="*/ 1666666 w 4785836"/>
              <a:gd name="connsiteY4" fmla="*/ 6842607 h 6842607"/>
              <a:gd name="connsiteX0" fmla="*/ 1666666 w 4786709"/>
              <a:gd name="connsiteY0" fmla="*/ 6842607 h 6854964"/>
              <a:gd name="connsiteX1" fmla="*/ 0 w 4786709"/>
              <a:gd name="connsiteY1" fmla="*/ 0 h 6854964"/>
              <a:gd name="connsiteX2" fmla="*/ 4785134 w 4786709"/>
              <a:gd name="connsiteY2" fmla="*/ 1 h 6854964"/>
              <a:gd name="connsiteX3" fmla="*/ 4786709 w 4786709"/>
              <a:gd name="connsiteY3" fmla="*/ 6854964 h 6854964"/>
              <a:gd name="connsiteX4" fmla="*/ 1666666 w 4786709"/>
              <a:gd name="connsiteY4" fmla="*/ 6842607 h 6854964"/>
              <a:gd name="connsiteX0" fmla="*/ 1666666 w 4799066"/>
              <a:gd name="connsiteY0" fmla="*/ 6842607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66666 w 4799066"/>
              <a:gd name="connsiteY4" fmla="*/ 6842607 h 6854964"/>
              <a:gd name="connsiteX0" fmla="*/ 1679022 w 4799066"/>
              <a:gd name="connsiteY0" fmla="*/ 6854964 h 6854964"/>
              <a:gd name="connsiteX1" fmla="*/ 0 w 4799066"/>
              <a:gd name="connsiteY1" fmla="*/ 0 h 6854964"/>
              <a:gd name="connsiteX2" fmla="*/ 4785134 w 4799066"/>
              <a:gd name="connsiteY2" fmla="*/ 1 h 6854964"/>
              <a:gd name="connsiteX3" fmla="*/ 4799066 w 4799066"/>
              <a:gd name="connsiteY3" fmla="*/ 6854964 h 6854964"/>
              <a:gd name="connsiteX4" fmla="*/ 1679022 w 4799066"/>
              <a:gd name="connsiteY4" fmla="*/ 6854964 h 6854964"/>
              <a:gd name="connsiteX0" fmla="*/ 1688962 w 4799066"/>
              <a:gd name="connsiteY0" fmla="*/ 6874842 h 6874842"/>
              <a:gd name="connsiteX1" fmla="*/ 0 w 4799066"/>
              <a:gd name="connsiteY1" fmla="*/ 0 h 6874842"/>
              <a:gd name="connsiteX2" fmla="*/ 4785134 w 4799066"/>
              <a:gd name="connsiteY2" fmla="*/ 1 h 6874842"/>
              <a:gd name="connsiteX3" fmla="*/ 4799066 w 4799066"/>
              <a:gd name="connsiteY3" fmla="*/ 6854964 h 6874842"/>
              <a:gd name="connsiteX4" fmla="*/ 1688962 w 4799066"/>
              <a:gd name="connsiteY4" fmla="*/ 6874842 h 6874842"/>
              <a:gd name="connsiteX0" fmla="*/ 1688962 w 4786025"/>
              <a:gd name="connsiteY0" fmla="*/ 6874842 h 6874842"/>
              <a:gd name="connsiteX1" fmla="*/ 0 w 4786025"/>
              <a:gd name="connsiteY1" fmla="*/ 0 h 6874842"/>
              <a:gd name="connsiteX2" fmla="*/ 4785134 w 4786025"/>
              <a:gd name="connsiteY2" fmla="*/ 1 h 6874842"/>
              <a:gd name="connsiteX3" fmla="*/ 4779188 w 4786025"/>
              <a:gd name="connsiteY3" fmla="*/ 6874842 h 6874842"/>
              <a:gd name="connsiteX4" fmla="*/ 1688962 w 4786025"/>
              <a:gd name="connsiteY4" fmla="*/ 6874842 h 687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6025" h="6874842">
                <a:moveTo>
                  <a:pt x="1688962" y="6874842"/>
                </a:moveTo>
                <a:lnTo>
                  <a:pt x="0" y="0"/>
                </a:lnTo>
                <a:lnTo>
                  <a:pt x="4785134" y="1"/>
                </a:lnTo>
                <a:cubicBezTo>
                  <a:pt x="4789778" y="2276751"/>
                  <a:pt x="4774544" y="4598092"/>
                  <a:pt x="4779188" y="6874842"/>
                </a:cubicBezTo>
                <a:lnTo>
                  <a:pt x="1688962" y="687484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341D7-3558-9447-BD1D-BE7615DA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16A8D-61A7-AE42-BCAD-BA36C05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436B-241D-004F-AD6A-BD3B66806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§"/>
              <a:defRPr sz="28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3F33D0-7355-D54C-835C-74AEF978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90040" y="6356350"/>
            <a:ext cx="4114800" cy="365125"/>
          </a:xfrm>
        </p:spPr>
        <p:txBody>
          <a:bodyPr/>
          <a:lstStyle/>
          <a:p>
            <a:r>
              <a:rPr lang="en-US"/>
              <a:t>Interacción Mensual MINSA-PAVE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3901FF-5E2C-4945-8ABE-98FC9CE659C6}"/>
              </a:ext>
            </a:extLst>
          </p:cNvPr>
          <p:cNvCxnSpPr>
            <a:cxnSpLocks/>
          </p:cNvCxnSpPr>
          <p:nvPr userDrawn="1"/>
        </p:nvCxnSpPr>
        <p:spPr>
          <a:xfrm>
            <a:off x="370840" y="149733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8DF95D-98A7-FB4D-8FEC-EE73DA889C3C}"/>
              </a:ext>
            </a:extLst>
          </p:cNvPr>
          <p:cNvCxnSpPr>
            <a:cxnSpLocks/>
          </p:cNvCxnSpPr>
          <p:nvPr userDrawn="1"/>
        </p:nvCxnSpPr>
        <p:spPr>
          <a:xfrm>
            <a:off x="370840" y="28448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4741E-9CE0-544B-9697-1CEFFB7C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96D38-6D29-3D48-9D76-818A61AF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2D64-FEC6-3140-A56C-22B5BF9E8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25625"/>
            <a:ext cx="5638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EB5D4-7775-1B46-949E-CA028ADEE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0164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9C01A-6310-AD47-84C8-C8501B8F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A46CAD-F229-534D-9565-47C22913DFAB}"/>
              </a:ext>
            </a:extLst>
          </p:cNvPr>
          <p:cNvCxnSpPr>
            <a:cxnSpLocks/>
          </p:cNvCxnSpPr>
          <p:nvPr userDrawn="1"/>
        </p:nvCxnSpPr>
        <p:spPr>
          <a:xfrm>
            <a:off x="370840" y="146304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C456FE-8453-504D-A746-41353F5EA224}"/>
              </a:ext>
            </a:extLst>
          </p:cNvPr>
          <p:cNvCxnSpPr>
            <a:cxnSpLocks/>
          </p:cNvCxnSpPr>
          <p:nvPr userDrawn="1"/>
        </p:nvCxnSpPr>
        <p:spPr>
          <a:xfrm>
            <a:off x="370840" y="28448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A75E-9ABC-234D-A82F-FB7B4EAD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2483B-9145-C74B-87C1-260B1EE0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540D1-3478-334F-9952-7C51E13A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F12914-D457-CA48-BA0F-F325D28442E0}"/>
              </a:ext>
            </a:extLst>
          </p:cNvPr>
          <p:cNvCxnSpPr>
            <a:cxnSpLocks/>
          </p:cNvCxnSpPr>
          <p:nvPr userDrawn="1"/>
        </p:nvCxnSpPr>
        <p:spPr>
          <a:xfrm>
            <a:off x="370840" y="1609997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03A401-CC17-EE4E-A470-020FB2A43990}"/>
              </a:ext>
            </a:extLst>
          </p:cNvPr>
          <p:cNvCxnSpPr>
            <a:cxnSpLocks/>
          </p:cNvCxnSpPr>
          <p:nvPr userDrawn="1"/>
        </p:nvCxnSpPr>
        <p:spPr>
          <a:xfrm>
            <a:off x="370840" y="284480"/>
            <a:ext cx="11303000" cy="0"/>
          </a:xfrm>
          <a:prstGeom prst="line">
            <a:avLst/>
          </a:prstGeom>
          <a:ln w="19050">
            <a:solidFill>
              <a:srgbClr val="D9D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8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175A0-A591-4542-A7AF-AE562DD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35F5F-69DE-7141-82F0-CC8FCABB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Interacción Mensual MINSA-PAVE</a:t>
            </a:r>
          </a:p>
        </p:txBody>
      </p:sp>
    </p:spTree>
    <p:extLst>
      <p:ext uri="{BB962C8B-B14F-4D97-AF65-F5344CB8AC3E}">
        <p14:creationId xmlns:p14="http://schemas.microsoft.com/office/powerpoint/2010/main" val="29198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3336" y="215921"/>
            <a:ext cx="11482917" cy="703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2"/>
          </p:nvPr>
        </p:nvSpPr>
        <p:spPr>
          <a:xfrm>
            <a:off x="423333" y="1344614"/>
            <a:ext cx="11277600" cy="2222853"/>
          </a:xfrm>
          <a:prstGeom prst="rect">
            <a:avLst/>
          </a:prstGeom>
          <a:noFill/>
        </p:spPr>
        <p:txBody>
          <a:bodyPr/>
          <a:lstStyle>
            <a:lvl4pPr>
              <a:defRPr b="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54060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oleObject" Target="../embeddings/oleObject2.bin"/><Relationship Id="rId5" Type="http://schemas.openxmlformats.org/officeDocument/2006/relationships/slideLayout" Target="../slideLayouts/slideLayout1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5305C9B-0560-4832-A258-B8F9C08E7D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874442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526" imgH="526" progId="TCLayout.ActiveDocument.1">
                  <p:embed/>
                </p:oleObj>
              </mc:Choice>
              <mc:Fallback>
                <p:oleObj name="think-cell Slide" r:id="rId13" imgW="526" imgH="52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5305C9B-0560-4832-A258-B8F9C08E7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1D0F57D-2B48-2E42-B7FA-D435652C495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85400" y="5791200"/>
            <a:ext cx="2006600" cy="10668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9D39D-DBA2-F645-9904-B744B421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303000" cy="1026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F90E2-288F-0A4B-85A4-357FD5C3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303000" cy="222285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5BB91-F668-F349-A699-A97F9077E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9004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Interacción Mensual MINSA-PAVE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D93E1-64F8-354F-A137-0D4EEE33F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5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543B31-20F9-C04C-96D1-5D3BBCCF9B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1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6" r:id="rId4"/>
    <p:sldLayoutId id="2147483650" r:id="rId5"/>
    <p:sldLayoutId id="2147483652" r:id="rId6"/>
    <p:sldLayoutId id="2147483654" r:id="rId7"/>
    <p:sldLayoutId id="2147483653" r:id="rId8"/>
    <p:sldLayoutId id="2147483669" r:id="rId9"/>
    <p:sldLayoutId id="2147483670" r:id="rId10"/>
  </p:sldLayoutIdLst>
  <p:hf hdr="0" dt="0"/>
  <p:txStyles>
    <p:titleStyle>
      <a:lvl1pPr marL="9525" indent="0" algn="l" defTabSz="914400" rtl="0" eaLnBrk="1" latinLnBrk="0" hangingPunct="1">
        <a:lnSpc>
          <a:spcPts val="3600"/>
        </a:lnSpc>
        <a:spcBef>
          <a:spcPct val="0"/>
        </a:spcBef>
        <a:buNone/>
        <a:tabLst/>
        <a:defRPr sz="3600" kern="1200">
          <a:solidFill>
            <a:srgbClr val="FF7F5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004F71"/>
        </a:buClr>
        <a:buFont typeface="Wingdings" pitchFamily="2" charset="2"/>
        <a:buChar char="§"/>
        <a:defRPr sz="2400" b="1" kern="1200">
          <a:solidFill>
            <a:srgbClr val="004F7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7F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68A9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F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B71D8C1-ED2B-44D4-ACB6-E68243ED68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048943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26" imgH="526" progId="TCLayout.ActiveDocument.1">
                  <p:embed/>
                </p:oleObj>
              </mc:Choice>
              <mc:Fallback>
                <p:oleObj name="think-cell Slide" r:id="rId11" imgW="526" imgH="52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B71D8C1-ED2B-44D4-ACB6-E68243ED6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71D0F57D-2B48-2E42-B7FA-D435652C495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10267372" y="5743742"/>
            <a:ext cx="1924627" cy="111425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9D39D-DBA2-F645-9904-B744B421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303000" cy="1026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F90E2-288F-0A4B-85A4-357FD5C3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303000" cy="2222853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5BB91-F668-F349-A699-A97F9077E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9004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rgbClr val="D9D9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Interacción Mensual MINSA-PAVE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D93E1-64F8-354F-A137-0D4EEE33F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50"/>
            <a:ext cx="109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rgbClr val="D9D9D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543B31-20F9-C04C-96D1-5D3BBCCF9B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8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2" r:id="rId3"/>
    <p:sldLayoutId id="2147483667" r:id="rId4"/>
    <p:sldLayoutId id="2147483657" r:id="rId5"/>
    <p:sldLayoutId id="2147483659" r:id="rId6"/>
    <p:sldLayoutId id="2147483661" r:id="rId7"/>
    <p:sldLayoutId id="2147483660" r:id="rId8"/>
  </p:sldLayoutIdLst>
  <p:hf hdr="0" dt="0"/>
  <p:txStyles>
    <p:titleStyle>
      <a:lvl1pPr marL="9525" indent="0" algn="l" defTabSz="914400" rtl="0" eaLnBrk="1" latinLnBrk="0" hangingPunct="1">
        <a:lnSpc>
          <a:spcPts val="3600"/>
        </a:lnSpc>
        <a:spcBef>
          <a:spcPct val="0"/>
        </a:spcBef>
        <a:buNone/>
        <a:tabLst/>
        <a:defRPr sz="3600" kern="1200">
          <a:solidFill>
            <a:srgbClr val="FF7F5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rgbClr val="D9D9D6"/>
        </a:buClr>
        <a:buFont typeface="Wingdings" pitchFamily="2" charset="2"/>
        <a:buChar char="§"/>
        <a:defRPr sz="2400" b="1" kern="1200">
          <a:solidFill>
            <a:srgbClr val="FFFFFF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D9D9D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7F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68A9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>
              <a:lumMod val="8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7B92D5F-1670-457D-A5C5-2F4D673229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5264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26" imgH="526" progId="TCLayout.ActiveDocument.1">
                  <p:embed/>
                </p:oleObj>
              </mc:Choice>
              <mc:Fallback>
                <p:oleObj name="think-cell Slide" r:id="rId3" imgW="526" imgH="5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7B92D5F-1670-457D-A5C5-2F4D673229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453321A-FE11-EC45-8FEB-D75F84A13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301" y="737913"/>
            <a:ext cx="9027398" cy="4371969"/>
          </a:xfrm>
        </p:spPr>
        <p:txBody>
          <a:bodyPr vert="horz">
            <a:noAutofit/>
          </a:bodyPr>
          <a:lstStyle/>
          <a:p>
            <a:pPr algn="ctr"/>
            <a:r>
              <a:rPr lang="es" sz="4000" b="1" noProof="0" dirty="0">
                <a:latin typeface="Calibri"/>
                <a:cs typeface="Calibri"/>
              </a:rPr>
              <a:t>PAVE-Peru Site Visit</a:t>
            </a:r>
            <a:br>
              <a:rPr lang="en-US" sz="4000" b="1" noProof="0" dirty="0">
                <a:latin typeface="Calibri"/>
                <a:cs typeface="Calibri"/>
              </a:rPr>
            </a:br>
            <a:r>
              <a:rPr lang="e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Study Debrief</a:t>
            </a:r>
            <a:br>
              <a:rPr lang="en-US" sz="4000" b="1" noProof="0" dirty="0">
                <a:latin typeface="Calibri"/>
                <a:cs typeface="Calibri"/>
              </a:rPr>
            </a:br>
            <a:br>
              <a:rPr lang="en-US" sz="4000" b="1" noProof="0" dirty="0">
                <a:latin typeface="Calibri"/>
                <a:cs typeface="Calibri"/>
              </a:rPr>
            </a:br>
            <a:r>
              <a:rPr lang="es" sz="2000" noProof="0" dirty="0">
                <a:latin typeface="Calibri Light" panose="020F0302020204030204" pitchFamily="34" charset="0"/>
                <a:cs typeface="Calibri Light" panose="020F0302020204030204" pitchFamily="34" charset="0"/>
              </a:rPr>
              <a:t>03 November 2024</a:t>
            </a:r>
            <a:endParaRPr lang="en-US" sz="4000" noProof="0" dirty="0">
              <a:highlight>
                <a:srgbClr val="FF0000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2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AF9F-913D-FE47-BD9F-32FC7CE1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T</a:t>
            </a:r>
            <a:r>
              <a:rPr lang="en-US" dirty="0"/>
              <a:t>h</a:t>
            </a:r>
            <a:r>
              <a:rPr lang="es" dirty="0"/>
              <a:t>ank you</a:t>
            </a:r>
            <a:endParaRPr lang="e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BE2D1-B88A-8042-ACF9-A0DA68F8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3B31-20F9-C04C-96D1-5D3BBCCF9BC9}" type="slidenum">
              <a:rPr lang="en-US" smtClean="0"/>
              <a:t>10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FFEB45-441D-7046-8172-36E1E1A9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6122" y="5087133"/>
            <a:ext cx="2119756" cy="738382"/>
          </a:xfrm>
          <a:prstGeom prst="rect">
            <a:avLst/>
          </a:prstGeom>
        </p:spPr>
      </p:pic>
      <p:pic>
        <p:nvPicPr>
          <p:cNvPr id="20" name="Picture 19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C9F8BFE3-8335-0440-94F8-B0F89E1C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174" y="3721143"/>
            <a:ext cx="1608620" cy="632144"/>
          </a:xfrm>
          <a:prstGeom prst="rect">
            <a:avLst/>
          </a:prstGeom>
        </p:spPr>
      </p:pic>
      <p:pic>
        <p:nvPicPr>
          <p:cNvPr id="21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C3BF9283-F9EA-0C43-8DCC-CEF0B5858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005" y="3306723"/>
            <a:ext cx="2445589" cy="1411266"/>
          </a:xfrm>
          <a:prstGeom prst="rect">
            <a:avLst/>
          </a:prstGeom>
        </p:spPr>
      </p:pic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76B8896E-0714-349D-F0F9-D0ADC774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86420-30B1-EE6C-EF63-A3AAA3B5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38" y="2120345"/>
            <a:ext cx="3503005" cy="93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FB4FC4-CD21-6F9D-756D-296B06D16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71" y="3176332"/>
            <a:ext cx="3812443" cy="1672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5F357-3EF6-2719-1C51-1655A249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040" y="2070142"/>
            <a:ext cx="2552143" cy="1066716"/>
          </a:xfrm>
          <a:prstGeom prst="rect">
            <a:avLst/>
          </a:prstGeom>
        </p:spPr>
      </p:pic>
      <p:pic>
        <p:nvPicPr>
          <p:cNvPr id="1027" name="Picture 3" descr="page1image49558112">
            <a:extLst>
              <a:ext uri="{FF2B5EF4-FFF2-40B4-BE49-F238E27FC236}">
                <a16:creationId xmlns:a16="http://schemas.microsoft.com/office/drawing/2014/main" id="{BE36EF57-D6B3-8B27-C1B6-3F54FAFB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070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image49546256">
            <a:extLst>
              <a:ext uri="{FF2B5EF4-FFF2-40B4-BE49-F238E27FC236}">
                <a16:creationId xmlns:a16="http://schemas.microsoft.com/office/drawing/2014/main" id="{E7BB03DC-BCFE-E406-556F-976F665A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image63187456">
            <a:extLst>
              <a:ext uri="{FF2B5EF4-FFF2-40B4-BE49-F238E27FC236}">
                <a16:creationId xmlns:a16="http://schemas.microsoft.com/office/drawing/2014/main" id="{167418B2-9AFF-6571-351A-D172F06D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717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35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B9E00F-3C94-356C-7655-1A885261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AE068-145D-888C-511F-34F04DD0D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D61FD1-5E81-8437-2EA7-3DD9547D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r>
              <a:rPr lang="es" sz="3200" b="1" dirty="0"/>
              <a:t>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38296-FBB8-D1E6-4528-E9BDF29B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967" y="1752067"/>
            <a:ext cx="11406065" cy="2932341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Clr>
                <a:srgbClr val="368A96"/>
              </a:buClr>
              <a:buNone/>
            </a:pPr>
            <a:r>
              <a:rPr lang="en-US" sz="2400" noProof="0" dirty="0">
                <a:solidFill>
                  <a:srgbClr val="368A96"/>
                </a:solidFill>
                <a:ea typeface="Calibri"/>
              </a:rPr>
              <a:t>PAVE-Peru study debrief: 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368A96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368A96"/>
                </a:solidFill>
                <a:ea typeface="Calibri"/>
              </a:rPr>
              <a:t>F</a:t>
            </a:r>
            <a:r>
              <a:rPr lang="en-US" sz="2400" noProof="0" dirty="0" err="1">
                <a:solidFill>
                  <a:srgbClr val="368A96"/>
                </a:solidFill>
                <a:ea typeface="Calibri"/>
              </a:rPr>
              <a:t>easibility</a:t>
            </a:r>
            <a:r>
              <a:rPr lang="en-US" sz="2400" noProof="0" dirty="0">
                <a:solidFill>
                  <a:srgbClr val="368A96"/>
                </a:solidFill>
                <a:ea typeface="Calibri"/>
              </a:rPr>
              <a:t> study (FS): Overview &amp; Lessons learned</a:t>
            </a:r>
            <a:r>
              <a:rPr lang="en-US" sz="2400" b="0" noProof="0" dirty="0">
                <a:solidFill>
                  <a:srgbClr val="368A96"/>
                </a:solidFill>
                <a:ea typeface="Calibri"/>
              </a:rPr>
              <a:t> [UPCH, Study PI]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368A96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368A96"/>
                </a:solidFill>
                <a:ea typeface="Calibri"/>
              </a:rPr>
              <a:t>Q</a:t>
            </a:r>
            <a:r>
              <a:rPr lang="en-US" sz="2400" noProof="0" dirty="0" err="1">
                <a:solidFill>
                  <a:srgbClr val="368A96"/>
                </a:solidFill>
                <a:ea typeface="Calibri"/>
              </a:rPr>
              <a:t>ualitative</a:t>
            </a:r>
            <a:r>
              <a:rPr lang="en-US" sz="2400" noProof="0" dirty="0">
                <a:solidFill>
                  <a:srgbClr val="368A96"/>
                </a:solidFill>
                <a:ea typeface="Calibri"/>
              </a:rPr>
              <a:t> component </a:t>
            </a:r>
            <a:r>
              <a:rPr lang="en-US" sz="2400" b="0" noProof="0" dirty="0">
                <a:solidFill>
                  <a:srgbClr val="368A96"/>
                </a:solidFill>
                <a:ea typeface="Calibri"/>
              </a:rPr>
              <a:t>[MMV, CT Social Scientist]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Clr>
                <a:srgbClr val="368A96"/>
              </a:buClr>
              <a:buFont typeface="+mj-lt"/>
              <a:buAutoNum type="arabicPeriod"/>
            </a:pPr>
            <a:r>
              <a:rPr lang="en-US" sz="2400" noProof="0" dirty="0">
                <a:solidFill>
                  <a:srgbClr val="368A96"/>
                </a:solidFill>
                <a:ea typeface="Calibri"/>
              </a:rPr>
              <a:t>Costing component: CEA &amp; BIA </a:t>
            </a:r>
            <a:r>
              <a:rPr lang="en-US" sz="2400" b="0" noProof="0" dirty="0">
                <a:solidFill>
                  <a:srgbClr val="368A96"/>
                </a:solidFill>
                <a:ea typeface="Calibri"/>
              </a:rPr>
              <a:t>[MMV, </a:t>
            </a:r>
            <a:r>
              <a:rPr lang="en-US" sz="2400" b="0" dirty="0">
                <a:solidFill>
                  <a:srgbClr val="368A96"/>
                </a:solidFill>
                <a:ea typeface="Calibri"/>
              </a:rPr>
              <a:t>CT </a:t>
            </a:r>
            <a:r>
              <a:rPr lang="en-US" sz="2400" b="0" noProof="0" dirty="0">
                <a:solidFill>
                  <a:srgbClr val="368A96"/>
                </a:solidFill>
                <a:ea typeface="Calibri"/>
              </a:rPr>
              <a:t>Health Economist]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F49AE-CDFF-7349-A45B-0FA140A3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CF2B1-6EAF-F5C8-4AD3-0B027CE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DF81-1DBC-0D95-BE72-217C2AB55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BEE35-F767-5262-7FA5-352A95C6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" sz="2800" b="1" dirty="0"/>
              <a:t>3. </a:t>
            </a:r>
            <a:r>
              <a:rPr lang="en-US" sz="2800" b="1" dirty="0"/>
              <a:t>Costing Component</a:t>
            </a:r>
            <a:endParaRPr lang="es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78222-03BA-4A8B-737F-0566069E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68738"/>
            <a:ext cx="11238201" cy="436786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Overview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Context: T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he study assesses a new treatment algorithm integrating TQ or PQ after G6PD deficiency screening for the treatment of </a:t>
            </a:r>
            <a:r>
              <a:rPr lang="en-US" sz="1800" i="1" dirty="0">
                <a:solidFill>
                  <a:schemeClr val="tx1"/>
                </a:solidFill>
                <a:ea typeface="Calibri"/>
              </a:rPr>
              <a:t>P. vivax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malaria in Peru.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Objective: </a:t>
            </a:r>
            <a:r>
              <a:rPr lang="en-US" sz="1800" dirty="0">
                <a:solidFill>
                  <a:schemeClr val="tx1"/>
                </a:solidFill>
              </a:rPr>
              <a:t>Compare the current treatment standard (CQ+PQ7D without G6PD screening) vs. revised treatment algorithm (CQ+TQ/PQ7D or extended CQ+PQ8W with mandatory G6PD testing)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to determine economic viability and health impact. In both algorithms the dosage is weight-based.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Studies Conducted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: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Cost-Effectiveness Analysis (CEA): Evaluates the value of the revised algorithm over the current one.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Budget Impact Analysis (BIA): Estimates financial impact and savings under different rollout scenarios.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7D667-188D-B80F-C980-6172EA0A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EFDAA-F923-C611-7E3F-110912E17158}"/>
              </a:ext>
            </a:extLst>
          </p:cNvPr>
          <p:cNvSpPr txBox="1"/>
          <p:nvPr/>
        </p:nvSpPr>
        <p:spPr>
          <a:xfrm>
            <a:off x="8889999" y="-5147"/>
            <a:ext cx="33020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2800" b="1" dirty="0">
                <a:solidFill>
                  <a:srgbClr val="FF0000"/>
                </a:solidFill>
              </a:rPr>
              <a:t>MMV-CT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0725342-F60B-BCCC-BD6B-A6F297276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</p:spTree>
    <p:extLst>
      <p:ext uri="{BB962C8B-B14F-4D97-AF65-F5344CB8AC3E}">
        <p14:creationId xmlns:p14="http://schemas.microsoft.com/office/powerpoint/2010/main" val="32882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150B-DA97-2851-7C3A-0BBB67A0D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4676FF-74DE-61CA-A332-BCD99614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" sz="2800" b="1" dirty="0"/>
              <a:t>3. </a:t>
            </a:r>
            <a:r>
              <a:rPr lang="en-US" sz="2800" b="1" dirty="0"/>
              <a:t>Costing Component</a:t>
            </a:r>
            <a:endParaRPr lang="es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2BD00-AC95-3DF1-75FF-E8671716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68738"/>
            <a:ext cx="11238201" cy="4421723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Methods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Decision-Tree Modeling: </a:t>
            </a:r>
            <a:r>
              <a:rPr lang="en-US" sz="1800" dirty="0">
                <a:solidFill>
                  <a:schemeClr val="tx1"/>
                </a:solidFill>
              </a:rPr>
              <a:t>tailored to Peru’s context using context-specific parameters, simulates 10,000 cases of </a:t>
            </a:r>
            <a:r>
              <a:rPr lang="en-US" sz="1800" i="1" dirty="0">
                <a:solidFill>
                  <a:schemeClr val="tx1"/>
                </a:solidFill>
              </a:rPr>
              <a:t>P. vivax </a:t>
            </a:r>
            <a:r>
              <a:rPr lang="en-US" sz="1800" dirty="0">
                <a:solidFill>
                  <a:schemeClr val="tx1"/>
                </a:solidFill>
              </a:rPr>
              <a:t>malaria, stratified by weight, gender, and G6PD status.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Population Subgroups: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Stratified by weight categories: 10-20 kg, 20-35 kg, &gt;35 kg; and by gender: male and female.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Includes gender-specific scenarios, recognizing intermediate G6PD activity in females, and pregnancy.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Results were aggregated considering the cases distribution across demographic groups, to obtain single cost-effectiveness measures.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Costs and outcomes were calculated from the healthcare sector perspective. 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Costs adjusted to reflect the Peruvian healthcare context, using MoH guidelines and epidemiological data.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BIA implementation scenario: 5-year rollout targeting 70% TQ coverage by year 5.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CEC-264F-2E06-66E9-B79C3B85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CBFFF-250B-FBA7-4425-01A45AB613E6}"/>
              </a:ext>
            </a:extLst>
          </p:cNvPr>
          <p:cNvSpPr txBox="1"/>
          <p:nvPr/>
        </p:nvSpPr>
        <p:spPr>
          <a:xfrm>
            <a:off x="8889999" y="-5147"/>
            <a:ext cx="33020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2800" b="1" dirty="0">
                <a:solidFill>
                  <a:srgbClr val="FF0000"/>
                </a:solidFill>
              </a:rPr>
              <a:t>MMV-CT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B9AB442-59F5-A2FB-8556-2EAEBF8A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</p:spTree>
    <p:extLst>
      <p:ext uri="{BB962C8B-B14F-4D97-AF65-F5344CB8AC3E}">
        <p14:creationId xmlns:p14="http://schemas.microsoft.com/office/powerpoint/2010/main" val="269185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F810-C3F3-A761-58F5-F8D77B6A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CE2509-D401-63AC-C632-51B5F742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" sz="2800" b="1" dirty="0"/>
              <a:t>3. </a:t>
            </a:r>
            <a:r>
              <a:rPr lang="en-US" sz="2800" b="1" dirty="0"/>
              <a:t>Costing Component</a:t>
            </a:r>
            <a:endParaRPr lang="es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B4A69-D688-B4F3-2C31-9C1AC6557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68738"/>
            <a:ext cx="11238201" cy="4449936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Methods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Model assumptions:  </a:t>
            </a:r>
            <a:endParaRPr lang="en-US" sz="1800" dirty="0">
              <a:solidFill>
                <a:schemeClr val="tx1"/>
              </a:solidFill>
            </a:endParaRPr>
          </a:p>
          <a:p>
            <a:pPr lvl="2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u="sng" dirty="0">
                <a:solidFill>
                  <a:schemeClr val="tx1"/>
                </a:solidFill>
              </a:rPr>
              <a:t>G6PD Deficiency Rates</a:t>
            </a:r>
            <a:r>
              <a:rPr lang="en-US" sz="1800" dirty="0">
                <a:solidFill>
                  <a:schemeClr val="tx1"/>
                </a:solidFill>
              </a:rPr>
              <a:t>: derived from regional studies (i.e., Brazil, Colombia).</a:t>
            </a:r>
          </a:p>
          <a:p>
            <a:pPr lvl="2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u="sng" dirty="0">
                <a:solidFill>
                  <a:schemeClr val="tx1"/>
                </a:solidFill>
              </a:rPr>
              <a:t>Cost Estimates</a:t>
            </a:r>
            <a:r>
              <a:rPr lang="en-US" sz="1800" dirty="0">
                <a:solidFill>
                  <a:schemeClr val="tx1"/>
                </a:solidFill>
              </a:rPr>
              <a:t>: conservative assumptions to ensure robust results; adjusted for inflation and logistics costs (e.g., transportation of TQ).</a:t>
            </a:r>
          </a:p>
          <a:p>
            <a:pPr lvl="2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u="sng" dirty="0">
                <a:solidFill>
                  <a:schemeClr val="tx1"/>
                </a:solidFill>
              </a:rPr>
              <a:t>Treatment Adherence</a:t>
            </a:r>
            <a:r>
              <a:rPr lang="en-US" sz="1800" dirty="0">
                <a:solidFill>
                  <a:schemeClr val="tx1"/>
                </a:solidFill>
              </a:rPr>
              <a:t>: TQ’s single-dose regimen expected to improve compliance over PQ's multi-day regimen.</a:t>
            </a:r>
          </a:p>
          <a:p>
            <a:pPr lvl="2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u="sng" dirty="0">
                <a:solidFill>
                  <a:schemeClr val="tx1"/>
                </a:solidFill>
              </a:rPr>
              <a:t>Unaccounted Costs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lvl="3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Some implementation expenses (e.g., policy updates, increased monitoring) excluded.</a:t>
            </a:r>
          </a:p>
          <a:p>
            <a:pPr lvl="3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Future provider and public acceptance could impact uptake and efficiency.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E79C1-6DAB-6F82-6CA6-C9920BDE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ED9CA-27FB-55C9-211D-B6DA6E7F194C}"/>
              </a:ext>
            </a:extLst>
          </p:cNvPr>
          <p:cNvSpPr txBox="1"/>
          <p:nvPr/>
        </p:nvSpPr>
        <p:spPr>
          <a:xfrm>
            <a:off x="8889999" y="-5147"/>
            <a:ext cx="33020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2800" b="1" dirty="0">
                <a:solidFill>
                  <a:srgbClr val="FF0000"/>
                </a:solidFill>
              </a:rPr>
              <a:t>MMV-CT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FB5BFD0-6264-9842-96AF-1CBF096A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</p:spTree>
    <p:extLst>
      <p:ext uri="{BB962C8B-B14F-4D97-AF65-F5344CB8AC3E}">
        <p14:creationId xmlns:p14="http://schemas.microsoft.com/office/powerpoint/2010/main" val="408170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AD4D-F472-4801-3056-A20EA425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9A8A9-5B4F-6F0A-90EA-D2897C1BB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" sz="2800" b="1" dirty="0"/>
              <a:t>3. </a:t>
            </a:r>
            <a:r>
              <a:rPr lang="en-US" sz="2800" b="1" dirty="0"/>
              <a:t>Costing Component</a:t>
            </a:r>
            <a:endParaRPr lang="es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D4BF8-BB8F-B2DA-0092-475AD01BB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68738"/>
            <a:ext cx="11238201" cy="4462760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Key Findings: CEA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u="sng" dirty="0">
                <a:solidFill>
                  <a:schemeClr val="tx1"/>
                </a:solidFill>
                <a:ea typeface="Calibri"/>
              </a:rPr>
              <a:t>Improved Health Outcomes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391 fewer recurrences and 0.3 deaths avoided per 10,000 cases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22 Disability-Adjusted Life Years (DALYs) adverted per 10,000 cases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u="sng" dirty="0">
                <a:solidFill>
                  <a:schemeClr val="tx1"/>
                </a:solidFill>
                <a:ea typeface="Calibri"/>
              </a:rPr>
              <a:t>Cost Savings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$97,593 saved for every 10,000 cases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Incremental Cost-Effectiveness Ratio (ICER) below the threshold of $3,700 per DALY averted [Cost Effective: ICER = 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-4,52 $/DALY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]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With per person cost buffer (+$17.8) to absorb unforeseen/other remaining cost</a:t>
            </a:r>
          </a:p>
          <a:p>
            <a:pPr marL="228600"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Key Findings: BIA</a:t>
            </a:r>
            <a:endParaRPr lang="en-US" sz="1800" dirty="0">
              <a:solidFill>
                <a:schemeClr val="tx1"/>
              </a:solidFill>
              <a:ea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u="sng" dirty="0">
                <a:solidFill>
                  <a:schemeClr val="tx1"/>
                </a:solidFill>
                <a:ea typeface="Calibri"/>
              </a:rPr>
              <a:t>Implementation Impact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Projected savings of $303,600 over five years, with gradual rollout of TQ reaching 70% coverage by Year 5.</a:t>
            </a:r>
            <a:endParaRPr lang="es" sz="1800" b="1" dirty="0">
              <a:solidFill>
                <a:srgbClr val="368A9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8F199-234B-E8B8-2208-3324FB15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1AE27-8462-607C-9005-A33A62BC9C03}"/>
              </a:ext>
            </a:extLst>
          </p:cNvPr>
          <p:cNvSpPr txBox="1"/>
          <p:nvPr/>
        </p:nvSpPr>
        <p:spPr>
          <a:xfrm>
            <a:off x="8889999" y="-5147"/>
            <a:ext cx="33020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2800" b="1" dirty="0">
                <a:solidFill>
                  <a:srgbClr val="FF0000"/>
                </a:solidFill>
              </a:rPr>
              <a:t>MMV-CT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301FC4A-F009-DD27-CF29-394E7956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</p:spTree>
    <p:extLst>
      <p:ext uri="{BB962C8B-B14F-4D97-AF65-F5344CB8AC3E}">
        <p14:creationId xmlns:p14="http://schemas.microsoft.com/office/powerpoint/2010/main" val="33763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91427-3636-BE5C-172F-F602A11D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595FEA-C0F5-7C85-BC20-E343F519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" sz="2800" b="1" dirty="0"/>
              <a:t>3. </a:t>
            </a:r>
            <a:r>
              <a:rPr lang="en-US" sz="2800" b="1" dirty="0"/>
              <a:t>Costing Component</a:t>
            </a:r>
            <a:endParaRPr lang="es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3948B-7316-E7C2-7A26-435DED383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68738"/>
            <a:ext cx="11238201" cy="3595856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Challenges &amp; Considerations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G6PD Screening Requirement: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Mandatory for safe use of TQ and to prevent acute hemolytic anemia (AHA).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Pediatric Tafenoquine (</a:t>
            </a:r>
            <a:r>
              <a:rPr lang="en-US" sz="1800" b="1" dirty="0" err="1">
                <a:solidFill>
                  <a:schemeClr val="tx1"/>
                </a:solidFill>
                <a:ea typeface="Calibri"/>
              </a:rPr>
              <a:t>pTQ</a:t>
            </a:r>
            <a:r>
              <a:rPr lang="en-US" sz="1800" b="1" dirty="0">
                <a:solidFill>
                  <a:schemeClr val="tx1"/>
                </a:solidFill>
                <a:ea typeface="Calibri"/>
              </a:rPr>
              <a:t>):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 Pending approval in Peru; expected rollout to cover patients aged 2 years and above.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Provider and Public Acceptance: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Implementation requires investment in training and awareness to ensure uptake.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Implementation Costs: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Not fully accounted for beyond training expenses, which could affect the projected savings.</a:t>
            </a:r>
            <a:endParaRPr lang="es" sz="1800" b="1" dirty="0">
              <a:solidFill>
                <a:srgbClr val="368A9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62A9E-EA4A-8644-88A8-C46AC7D2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CABD0-4B3D-9B2A-82A5-8C4A66AFD6A2}"/>
              </a:ext>
            </a:extLst>
          </p:cNvPr>
          <p:cNvSpPr txBox="1"/>
          <p:nvPr/>
        </p:nvSpPr>
        <p:spPr>
          <a:xfrm>
            <a:off x="8889999" y="-5147"/>
            <a:ext cx="33020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2800" b="1" dirty="0">
                <a:solidFill>
                  <a:srgbClr val="FF0000"/>
                </a:solidFill>
              </a:rPr>
              <a:t>MMV-CT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21EE0B4-DB00-9B3E-603D-47EBA829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</p:spTree>
    <p:extLst>
      <p:ext uri="{BB962C8B-B14F-4D97-AF65-F5344CB8AC3E}">
        <p14:creationId xmlns:p14="http://schemas.microsoft.com/office/powerpoint/2010/main" val="17705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69D5-CBE4-2B6D-4F62-60F06471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E066B-F5EC-B8AF-92B5-05FD3E5F1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58047"/>
            <a:ext cx="11810999" cy="102679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" sz="2800" b="1" dirty="0"/>
              <a:t>3. </a:t>
            </a:r>
            <a:r>
              <a:rPr lang="en-US" sz="2800" b="1" dirty="0"/>
              <a:t>Costing Component</a:t>
            </a:r>
            <a:endParaRPr lang="es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270C8-CFF9-9B26-AD76-4447761EA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768738"/>
            <a:ext cx="11238201" cy="4044697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Clr>
                <a:srgbClr val="368A96"/>
              </a:buClr>
              <a:buFont typeface="Wingdings" pitchFamily="2" charset="2"/>
              <a:buChar char="§"/>
            </a:pPr>
            <a:r>
              <a:rPr lang="es" sz="1800" b="1" dirty="0">
                <a:solidFill>
                  <a:srgbClr val="368A96"/>
                </a:solidFill>
              </a:rPr>
              <a:t>Next Steps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Refinement of Scenarios: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Ongoing consultation with Ministry of Health (MoH) to finalize rollout plans, to guide BIA model and results.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Validation and Stakeholder Engagement:</a:t>
            </a:r>
          </a:p>
          <a:p>
            <a:pPr lvl="2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Final HEA Report and meetings scheduled with decision-makers in 2025.</a:t>
            </a:r>
          </a:p>
          <a:p>
            <a:pPr lvl="2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solidFill>
                  <a:schemeClr val="tx1"/>
                </a:solidFill>
                <a:ea typeface="Calibri"/>
              </a:rPr>
              <a:t>Plans for publication of findings in scientific journals in 2025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sz="1800" b="1" dirty="0">
                <a:solidFill>
                  <a:schemeClr val="tx1"/>
                </a:solidFill>
                <a:ea typeface="Calibri"/>
              </a:rPr>
              <a:t>Recommendation: </a:t>
            </a:r>
            <a:r>
              <a:rPr lang="en-US" sz="1800" dirty="0">
                <a:solidFill>
                  <a:schemeClr val="tx1"/>
                </a:solidFill>
                <a:ea typeface="Calibri"/>
              </a:rPr>
              <a:t>Adoption of the revised algorithm is encouraged for cost-effective malaria management and alignment with WHO guidelines (i.e., G6PD testing) and (hopefully) upcoming recommendations of TQ.</a:t>
            </a:r>
            <a:endParaRPr lang="es" sz="1800" b="1" dirty="0">
              <a:solidFill>
                <a:srgbClr val="368A9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C94A2-9BB7-1A1B-F348-9D7B4992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532" y="6356350"/>
            <a:ext cx="1041400" cy="365125"/>
          </a:xfrm>
        </p:spPr>
        <p:txBody>
          <a:bodyPr/>
          <a:lstStyle/>
          <a:p>
            <a:fld id="{70543B31-20F9-C04C-96D1-5D3BBCCF9BC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D69401-6091-B43D-D9A2-51AFDE9C39EA}"/>
              </a:ext>
            </a:extLst>
          </p:cNvPr>
          <p:cNvSpPr txBox="1"/>
          <p:nvPr/>
        </p:nvSpPr>
        <p:spPr>
          <a:xfrm>
            <a:off x="8889999" y="-5147"/>
            <a:ext cx="3302001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E" sz="2800" b="1" dirty="0">
                <a:solidFill>
                  <a:srgbClr val="FF0000"/>
                </a:solidFill>
              </a:rPr>
              <a:t>MMV-CT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182E969-AC14-56D8-1E7B-C323AB6D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0060" y="6356350"/>
            <a:ext cx="4114800" cy="365125"/>
          </a:xfrm>
        </p:spPr>
        <p:txBody>
          <a:bodyPr/>
          <a:lstStyle/>
          <a:p>
            <a:r>
              <a:rPr lang="es" dirty="0"/>
              <a:t>PAVE-Peru Site Visit 2024</a:t>
            </a:r>
          </a:p>
        </p:txBody>
      </p:sp>
    </p:spTree>
    <p:extLst>
      <p:ext uri="{BB962C8B-B14F-4D97-AF65-F5344CB8AC3E}">
        <p14:creationId xmlns:p14="http://schemas.microsoft.com/office/powerpoint/2010/main" val="17278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E8B92-6065-0EE3-9A4B-0A8EA7C9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1ED78C-8EBD-EF0B-BA7F-75FB698E6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AD7576-A3C8-141A-ED09-58CB3E8F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96" y="2534885"/>
            <a:ext cx="4141113" cy="142751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5200" b="1" noProof="0" dirty="0"/>
              <a:t>Questions?</a:t>
            </a:r>
          </a:p>
        </p:txBody>
      </p:sp>
      <p:pic>
        <p:nvPicPr>
          <p:cNvPr id="2" name="Imagen 5" descr="Un grupo de personas alrededor de una mesa&#10;&#10;Descripción generada automáticamente">
            <a:extLst>
              <a:ext uri="{FF2B5EF4-FFF2-40B4-BE49-F238E27FC236}">
                <a16:creationId xmlns:a16="http://schemas.microsoft.com/office/drawing/2014/main" id="{31D33703-E3E7-EC08-3AEE-65742F06D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 r="8064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56ADE06-7A14-9AA0-168D-A567AE83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6553" y="6356350"/>
            <a:ext cx="48015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PAVE-Peru Site Visit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1447B-DBB4-FF84-8981-22DA63E4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0543B31-20F9-C04C-96D1-5D3BBCCF9BC9}" type="slidenum">
              <a:rPr lang="en-US" sz="1200">
                <a:solidFill>
                  <a:srgbClr val="FFFFFF"/>
                </a:solidFill>
                <a:latin typeface="Calibri" panose="020F0502020204030204"/>
                <a:cs typeface="+mn-cs"/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0" name="Imagen 11">
            <a:extLst>
              <a:ext uri="{FF2B5EF4-FFF2-40B4-BE49-F238E27FC236}">
                <a16:creationId xmlns:a16="http://schemas.microsoft.com/office/drawing/2014/main" id="{F08AC7D1-E3BB-CF17-D8AB-8093704A2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527" y="3957285"/>
            <a:ext cx="2070450" cy="20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033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AVE">
      <a:dk1>
        <a:srgbClr val="000000"/>
      </a:dk1>
      <a:lt1>
        <a:srgbClr val="FFFFFF"/>
      </a:lt1>
      <a:dk2>
        <a:srgbClr val="78797C"/>
      </a:dk2>
      <a:lt2>
        <a:srgbClr val="DDDDDA"/>
      </a:lt2>
      <a:accent1>
        <a:srgbClr val="22597A"/>
      </a:accent1>
      <a:accent2>
        <a:srgbClr val="57939E"/>
      </a:accent2>
      <a:accent3>
        <a:srgbClr val="ACCACF"/>
      </a:accent3>
      <a:accent4>
        <a:srgbClr val="F08E63"/>
      </a:accent4>
      <a:accent5>
        <a:srgbClr val="F6C7B2"/>
      </a:accent5>
      <a:accent6>
        <a:srgbClr val="B9BBB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VE">
      <a:dk1>
        <a:srgbClr val="000000"/>
      </a:dk1>
      <a:lt1>
        <a:srgbClr val="FFFFFF"/>
      </a:lt1>
      <a:dk2>
        <a:srgbClr val="78797C"/>
      </a:dk2>
      <a:lt2>
        <a:srgbClr val="DDDDDA"/>
      </a:lt2>
      <a:accent1>
        <a:srgbClr val="22597A"/>
      </a:accent1>
      <a:accent2>
        <a:srgbClr val="57939E"/>
      </a:accent2>
      <a:accent3>
        <a:srgbClr val="ACCACF"/>
      </a:accent3>
      <a:accent4>
        <a:srgbClr val="F08E63"/>
      </a:accent4>
      <a:accent5>
        <a:srgbClr val="F6C7B2"/>
      </a:accent5>
      <a:accent6>
        <a:srgbClr val="B9BBB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Type1 xmlns="52b6553c-9082-45a7-bb16-50bf2ee0b14c">Communication and Advocacy</DocType1>
    <Library xmlns="52b6553c-9082-45a7-bb16-50bf2ee0b14c">Clinical studies</Library>
    <DocStatus xmlns="52b6553c-9082-45a7-bb16-50bf2ee0b14c" xsi:nil="true"/>
    <Clinical_x0020_trial_x0020_number xmlns="52b6553c-9082-45a7-bb16-50bf2ee0b14c">MMV_TQ_21_01</Clinical_x0020_trial_x0020_number>
    <lcf76f155ced4ddcb4097134ff3c332f xmlns="14223a52-78f1-4411-88fe-611b8f7f76d2">
      <Terms xmlns="http://schemas.microsoft.com/office/infopath/2007/PartnerControls"/>
    </lcf76f155ced4ddcb4097134ff3c332f>
    <IconOverlay xmlns="http://schemas.microsoft.com/sharepoint/v4" xsi:nil="true"/>
    <TaxCatchAll xmlns="52b6553c-9082-45a7-bb16-50bf2ee0b14c">
      <Value>862</Value>
      <Value>352</Value>
    </TaxCatchAll>
    <Sponsor xmlns="52b6553c-9082-45a7-bb16-50bf2ee0b14c">MMV-sponsored study</Sponsor>
    <p7fd9917d13c4f8b9208b07ba9e14aa1 xmlns="52b6553c-9082-45a7-bb16-50bf2ee0b1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Ethiopia, Federal Democratic Republic of</TermName>
          <TermId xmlns="http://schemas.microsoft.com/office/infopath/2007/PartnerControls">d77466d3-b247-497e-9c5d-2cf9cfb8762d</TermId>
        </TermInfo>
      </Terms>
    </p7fd9917d13c4f8b9208b07ba9e14aa1>
    <Details xmlns="52b6553c-9082-45a7-bb16-50bf2ee0b14c" xsi:nil="true"/>
    <dfb6e0f1a86140a69ca177b2db4288cc xmlns="14223a52-78f1-4411-88fe-611b8f7f76d2">
      <Terms xmlns="http://schemas.microsoft.com/office/infopath/2007/PartnerControls">
        <TermInfo xmlns="http://schemas.microsoft.com/office/infopath/2007/PartnerControls">
          <TermName xmlns="http://schemas.microsoft.com/office/infopath/2007/PartnerControls">4</TermName>
          <TermId xmlns="http://schemas.microsoft.com/office/infopath/2007/PartnerControls">becc33f9-946e-42fb-928f-9b06fd023ac3</TermId>
        </TermInfo>
      </Terms>
    </dfb6e0f1a86140a69ca177b2db4288cc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F69B5B68424043B8DC3770F5FDAB6B" ma:contentTypeVersion="63" ma:contentTypeDescription="Create a new document." ma:contentTypeScope="" ma:versionID="590f7db435c3c196fa794e9be65a03ae">
  <xsd:schema xmlns:xsd="http://www.w3.org/2001/XMLSchema" xmlns:xs="http://www.w3.org/2001/XMLSchema" xmlns:p="http://schemas.microsoft.com/office/2006/metadata/properties" xmlns:ns1="http://schemas.microsoft.com/sharepoint/v3" xmlns:ns2="52b6553c-9082-45a7-bb16-50bf2ee0b14c" xmlns:ns3="14223a52-78f1-4411-88fe-611b8f7f76d2" xmlns:ns4="http://schemas.microsoft.com/sharepoint/v4" targetNamespace="http://schemas.microsoft.com/office/2006/metadata/properties" ma:root="true" ma:fieldsID="43a29d5df11c96ed0ffa0351d80dc69a" ns1:_="" ns2:_="" ns3:_="" ns4:_="">
    <xsd:import namespace="http://schemas.microsoft.com/sharepoint/v3"/>
    <xsd:import namespace="52b6553c-9082-45a7-bb16-50bf2ee0b14c"/>
    <xsd:import namespace="14223a52-78f1-4411-88fe-611b8f7f76d2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Clinical_x0020_trial_x0020_number" minOccurs="0"/>
                <xsd:element ref="ns2:Details" minOccurs="0"/>
                <xsd:element ref="ns2:Library" minOccurs="0"/>
                <xsd:element ref="ns2:Sponsor" minOccurs="0"/>
                <xsd:element ref="ns2:DocStatus" minOccurs="0"/>
                <xsd:element ref="ns2:TaxCatchAll" minOccurs="0"/>
                <xsd:element ref="ns2:p7fd9917d13c4f8b9208b07ba9e14aa1" minOccurs="0"/>
                <xsd:element ref="ns2:DocType1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4:IconOverlay" minOccurs="0"/>
                <xsd:element ref="ns1:_vti_ItemDeclaredRecord" minOccurs="0"/>
                <xsd:element ref="ns1:_vti_ItemHoldRecordStatu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  <xsd:element ref="ns3:dfb6e0f1a86140a69ca177b2db4288c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24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25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6553c-9082-45a7-bb16-50bf2ee0b14c" elementFormDefault="qualified">
    <xsd:import namespace="http://schemas.microsoft.com/office/2006/documentManagement/types"/>
    <xsd:import namespace="http://schemas.microsoft.com/office/infopath/2007/PartnerControls"/>
    <xsd:element name="Clinical_x0020_trial_x0020_number" ma:index="1" nillable="true" ma:displayName="Clinical trial number" ma:internalName="Clinical_x0020_trial_x0020_number" ma:readOnly="false">
      <xsd:simpleType>
        <xsd:restriction base="dms:Text">
          <xsd:maxLength value="255"/>
        </xsd:restriction>
      </xsd:simpleType>
    </xsd:element>
    <xsd:element name="Details" ma:index="2" nillable="true" ma:displayName="Short name" ma:internalName="Details" ma:readOnly="false">
      <xsd:simpleType>
        <xsd:restriction base="dms:Text">
          <xsd:maxLength value="255"/>
        </xsd:restriction>
      </xsd:simpleType>
    </xsd:element>
    <xsd:element name="Library" ma:index="3" nillable="true" ma:displayName="Library" ma:default="Clinical studies" ma:internalName="Library" ma:readOnly="false">
      <xsd:simpleType>
        <xsd:restriction base="dms:Text">
          <xsd:maxLength value="255"/>
        </xsd:restriction>
      </xsd:simpleType>
    </xsd:element>
    <xsd:element name="Sponsor" ma:index="4" nillable="true" ma:displayName="Sponsor" ma:format="Dropdown" ma:internalName="Sponsor" ma:readOnly="false">
      <xsd:simpleType>
        <xsd:restriction base="dms:Choice">
          <xsd:enumeration value="MMV-sponsored study"/>
          <xsd:enumeration value="Non-MMV-sponsored study"/>
        </xsd:restriction>
      </xsd:simpleType>
    </xsd:element>
    <xsd:element name="DocStatus" ma:index="6" nillable="true" ma:displayName="DocStatus" ma:format="Dropdown" ma:indexed="true" ma:internalName="DocStatus" ma:readOnly="false">
      <xsd:simpleType>
        <xsd:restriction base="dms:Choice">
          <xsd:enumeration value="Draft"/>
          <xsd:enumeration value="Final"/>
        </xsd:restriction>
      </xsd:simpleType>
    </xsd:element>
    <xsd:element name="TaxCatchAll" ma:index="7" nillable="true" ma:displayName="Taxonomy Catch All Column" ma:hidden="true" ma:list="{e7bd8a96-f4b4-4a22-853b-16d1e40b7ef4}" ma:internalName="TaxCatchAll" ma:readOnly="false" ma:showField="CatchAllData" ma:web="52b6553c-9082-45a7-bb16-50bf2ee0b1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7fd9917d13c4f8b9208b07ba9e14aa1" ma:index="13" nillable="true" ma:taxonomy="true" ma:internalName="p7fd9917d13c4f8b9208b07ba9e14aa1" ma:taxonomyFieldName="Country" ma:displayName="Country" ma:readOnly="false" ma:default="352;#Ethiopia, Federal Democratic Republic of|d77466d3-b247-497e-9c5d-2cf9cfb8762d" ma:fieldId="{97fd9917-d13c-4f8b-9208-b07ba9e14aa1}" ma:taxonomyMulti="true" ma:sspId="8c0b2d59-ef98-492a-a5a5-03894cd99d2d" ma:termSetId="fc1ed896-b7de-467d-b68c-8fc044deda8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cType1" ma:index="16" nillable="true" ma:displayName="DocType" ma:hidden="true" ma:internalName="DocType1" ma:readOnly="false">
      <xsd:simpleType>
        <xsd:restriction base="dms:Text">
          <xsd:maxLength value="255"/>
        </xsd:restriction>
      </xsd:simpleType>
    </xsd:element>
    <xsd:element name="SharedWithUsers" ma:index="2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3a52-78f1-4411-88fe-611b8f7f76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2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27" nillable="true" ma:displayName="Tags" ma:hidden="true" ma:internalName="MediaServiceAutoTags" ma:readOnly="true">
      <xsd:simpleType>
        <xsd:restriction base="dms:Text"/>
      </xsd:simpleType>
    </xsd:element>
    <xsd:element name="MediaServiceOCR" ma:index="28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33" nillable="true" ma:taxonomy="true" ma:internalName="lcf76f155ced4ddcb4097134ff3c332f" ma:taxonomyFieldName="MediaServiceImageTags" ma:displayName="Image Tags" ma:readOnly="false" ma:fieldId="{5cf76f15-5ced-4ddc-b409-7134ff3c332f}" ma:taxonomyMulti="true" ma:sspId="8c0b2d59-ef98-492a-a5a5-03894cd99d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3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3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dfb6e0f1a86140a69ca177b2db4288cc" ma:index="38" nillable="true" ma:taxonomy="true" ma:internalName="dfb6e0f1a86140a69ca177b2db4288cc" ma:taxonomyFieldName="Phase0" ma:displayName="Phase" ma:default="" ma:fieldId="{dfb6e0f1-a861-40a6-9ca1-77b2db4288cc}" ma:sspId="8c0b2d59-ef98-492a-a5a5-03894cd99d2d" ma:termSetId="b464b11f-af99-4d45-bf33-00fe3912013c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3" nillable="true" ma:displayName="IconOverlay" ma:hidden="true" ma:internalName="IconOverlay" ma:readOnly="fals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9E5EA0-C0CC-4694-AC41-7E51AF7BC315}">
  <ds:schemaRefs>
    <ds:schemaRef ds:uri="http://schemas.microsoft.com/office/2006/documentManagement/types"/>
    <ds:schemaRef ds:uri="14223a52-78f1-4411-88fe-611b8f7f76d2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4"/>
    <ds:schemaRef ds:uri="52b6553c-9082-45a7-bb16-50bf2ee0b14c"/>
    <ds:schemaRef ds:uri="http://purl.org/dc/terms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A4257F-A48A-44FF-AC52-3C03839C3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2b6553c-9082-45a7-bb16-50bf2ee0b14c"/>
    <ds:schemaRef ds:uri="14223a52-78f1-4411-88fe-611b8f7f76d2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1506CB-397C-4EC7-AD8D-4F6CCD03CA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11798</TotalTime>
  <Words>753</Words>
  <Application>Microsoft Office PowerPoint</Application>
  <PresentationFormat>Widescreen</PresentationFormat>
  <Paragraphs>90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Wingdings</vt:lpstr>
      <vt:lpstr>Office Theme</vt:lpstr>
      <vt:lpstr>1_Office Theme</vt:lpstr>
      <vt:lpstr>think-cell Slide</vt:lpstr>
      <vt:lpstr>PAVE-Peru Site Visit Study Debrief  03 November 2024</vt:lpstr>
      <vt:lpstr>Program</vt:lpstr>
      <vt:lpstr>3. Costing Component</vt:lpstr>
      <vt:lpstr>3. Costing Component</vt:lpstr>
      <vt:lpstr>3. Costing Component</vt:lpstr>
      <vt:lpstr>3. Costing Component</vt:lpstr>
      <vt:lpstr>3. Costing Component</vt:lpstr>
      <vt:lpstr>3. Costing Component</vt:lpstr>
      <vt:lpstr>Questions?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Richards-Diop</dc:creator>
  <cp:lastModifiedBy>Saldarriaga, Enrique (CDC/NCHHSTP/DSTDP)</cp:lastModifiedBy>
  <cp:revision>82</cp:revision>
  <dcterms:created xsi:type="dcterms:W3CDTF">2021-07-22T22:03:42Z</dcterms:created>
  <dcterms:modified xsi:type="dcterms:W3CDTF">2024-10-30T18:53:13Z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0x0101009AF69B5B68424043B8DC3770F5FDAB6B</vt:lpwstr>
  </property>
  <property fmtid="{D5CDD505-2E9C-101B-9397-08002B2CF9AE}" pid="3" name="Country">
    <vt:lpwstr>352;#Ethiopia, Federal Democratic Republic of|d77466d3-b247-497e-9c5d-2cf9cfb8762d</vt:lpwstr>
  </property>
  <property fmtid="{D5CDD505-2E9C-101B-9397-08002B2CF9AE}" pid="4" name="MediaServiceImageTags">
    <vt:lpwstr/>
  </property>
  <property fmtid="{D5CDD505-2E9C-101B-9397-08002B2CF9AE}" pid="5" name="Phase0">
    <vt:lpwstr>862</vt:lpwstr>
  </property>
  <property fmtid="{D5CDD505-2E9C-101B-9397-08002B2CF9AE}" pid="6" name="MSIP_Label_7b94a7b8-f06c-4dfe-bdcc-9b548fd58c31_Enabled">
    <vt:lpwstr>true</vt:lpwstr>
  </property>
  <property fmtid="{D5CDD505-2E9C-101B-9397-08002B2CF9AE}" pid="7" name="MSIP_Label_7b94a7b8-f06c-4dfe-bdcc-9b548fd58c31_SetDate">
    <vt:lpwstr>2024-10-30T18:20:44Z</vt:lpwstr>
  </property>
  <property fmtid="{D5CDD505-2E9C-101B-9397-08002B2CF9AE}" pid="8" name="MSIP_Label_7b94a7b8-f06c-4dfe-bdcc-9b548fd58c31_Method">
    <vt:lpwstr>Privileged</vt:lpwstr>
  </property>
  <property fmtid="{D5CDD505-2E9C-101B-9397-08002B2CF9AE}" pid="9" name="MSIP_Label_7b94a7b8-f06c-4dfe-bdcc-9b548fd58c31_Name">
    <vt:lpwstr>7b94a7b8-f06c-4dfe-bdcc-9b548fd58c31</vt:lpwstr>
  </property>
  <property fmtid="{D5CDD505-2E9C-101B-9397-08002B2CF9AE}" pid="10" name="MSIP_Label_7b94a7b8-f06c-4dfe-bdcc-9b548fd58c31_SiteId">
    <vt:lpwstr>9ce70869-60db-44fd-abe8-d2767077fc8f</vt:lpwstr>
  </property>
  <property fmtid="{D5CDD505-2E9C-101B-9397-08002B2CF9AE}" pid="11" name="MSIP_Label_7b94a7b8-f06c-4dfe-bdcc-9b548fd58c31_ActionId">
    <vt:lpwstr>31b50d5c-6f24-48dd-ab1f-526096afe30f</vt:lpwstr>
  </property>
  <property fmtid="{D5CDD505-2E9C-101B-9397-08002B2CF9AE}" pid="12" name="MSIP_Label_7b94a7b8-f06c-4dfe-bdcc-9b548fd58c31_ContentBits">
    <vt:lpwstr>0</vt:lpwstr>
  </property>
</Properties>
</file>